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6"/>
  </p:notesMasterIdLst>
  <p:sldIdLst>
    <p:sldId id="256" r:id="rId5"/>
    <p:sldId id="272" r:id="rId6"/>
    <p:sldId id="273" r:id="rId7"/>
    <p:sldId id="274" r:id="rId8"/>
    <p:sldId id="275" r:id="rId9"/>
    <p:sldId id="266" r:id="rId10"/>
    <p:sldId id="265" r:id="rId11"/>
    <p:sldId id="268" r:id="rId12"/>
    <p:sldId id="269" r:id="rId13"/>
    <p:sldId id="276" r:id="rId14"/>
    <p:sldId id="271" r:id="rId15"/>
  </p:sldIdLst>
  <p:sldSz cx="12192000" cy="233997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MURE PIERRE-FRANCOIS CHU Nice" initials="DPCN" lastIdx="0" clrIdx="0">
    <p:extLst>
      <p:ext uri="{19B8F6BF-5375-455C-9EA6-DF929625EA0E}">
        <p15:presenceInfo xmlns:p15="http://schemas.microsoft.com/office/powerpoint/2012/main" userId="S-1-5-21-2084319932-572871935-1777090905-107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9B00"/>
    <a:srgbClr val="007AB0"/>
    <a:srgbClr val="0097D7"/>
    <a:srgbClr val="00823B"/>
    <a:srgbClr val="EC6B69"/>
    <a:srgbClr val="FFC823"/>
    <a:srgbClr val="AC0000"/>
    <a:srgbClr val="800000"/>
    <a:srgbClr val="084963"/>
    <a:srgbClr val="094C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4" autoAdjust="0"/>
    <p:restoredTop sz="94660"/>
  </p:normalViewPr>
  <p:slideViewPr>
    <p:cSldViewPr snapToGrid="0">
      <p:cViewPr varScale="1">
        <p:scale>
          <a:sx n="32" d="100"/>
          <a:sy n="32" d="100"/>
        </p:scale>
        <p:origin x="4116" y="-6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A28F6-10AA-4262-B621-CF564C41F954}" type="datetimeFigureOut">
              <a:rPr lang="fr-FR" smtClean="0"/>
              <a:t>02/04/2024</a:t>
            </a:fld>
            <a:endParaRPr lang="fr-FR"/>
          </a:p>
        </p:txBody>
      </p:sp>
      <p:sp>
        <p:nvSpPr>
          <p:cNvPr id="4" name="Espace réservé de l'image des diapositives 3"/>
          <p:cNvSpPr>
            <a:spLocks noGrp="1" noRot="1" noChangeAspect="1"/>
          </p:cNvSpPr>
          <p:nvPr>
            <p:ph type="sldImg" idx="2"/>
          </p:nvPr>
        </p:nvSpPr>
        <p:spPr>
          <a:xfrm>
            <a:off x="2625725" y="1143000"/>
            <a:ext cx="16065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51E1B-1097-4410-9EB5-D4BC6003D30E}" type="slidenum">
              <a:rPr lang="fr-FR" smtClean="0"/>
              <a:t>‹N°›</a:t>
            </a:fld>
            <a:endParaRPr lang="fr-FR"/>
          </a:p>
        </p:txBody>
      </p:sp>
    </p:spTree>
    <p:extLst>
      <p:ext uri="{BB962C8B-B14F-4D97-AF65-F5344CB8AC3E}">
        <p14:creationId xmlns:p14="http://schemas.microsoft.com/office/powerpoint/2010/main" val="3614261713"/>
      </p:ext>
    </p:extLst>
  </p:cSld>
  <p:clrMap bg1="lt1" tx1="dk1" bg2="lt2" tx2="dk2" accent1="accent1" accent2="accent2" accent3="accent3" accent4="accent4" accent5="accent5" accent6="accent6" hlink="hlink" folHlink="folHlink"/>
  <p:notesStyle>
    <a:lvl1pPr marL="0" algn="l" defTabSz="914202" rtl="0" eaLnBrk="1" latinLnBrk="0" hangingPunct="1">
      <a:defRPr sz="1199" kern="1200">
        <a:solidFill>
          <a:schemeClr val="tx1"/>
        </a:solidFill>
        <a:latin typeface="+mn-lt"/>
        <a:ea typeface="+mn-ea"/>
        <a:cs typeface="+mn-cs"/>
      </a:defRPr>
    </a:lvl1pPr>
    <a:lvl2pPr marL="457101" algn="l" defTabSz="914202" rtl="0" eaLnBrk="1" latinLnBrk="0" hangingPunct="1">
      <a:defRPr sz="1199" kern="1200">
        <a:solidFill>
          <a:schemeClr val="tx1"/>
        </a:solidFill>
        <a:latin typeface="+mn-lt"/>
        <a:ea typeface="+mn-ea"/>
        <a:cs typeface="+mn-cs"/>
      </a:defRPr>
    </a:lvl2pPr>
    <a:lvl3pPr marL="914202" algn="l" defTabSz="914202" rtl="0" eaLnBrk="1" latinLnBrk="0" hangingPunct="1">
      <a:defRPr sz="1199" kern="1200">
        <a:solidFill>
          <a:schemeClr val="tx1"/>
        </a:solidFill>
        <a:latin typeface="+mn-lt"/>
        <a:ea typeface="+mn-ea"/>
        <a:cs typeface="+mn-cs"/>
      </a:defRPr>
    </a:lvl3pPr>
    <a:lvl4pPr marL="1371306" algn="l" defTabSz="914202" rtl="0" eaLnBrk="1" latinLnBrk="0" hangingPunct="1">
      <a:defRPr sz="1199" kern="1200">
        <a:solidFill>
          <a:schemeClr val="tx1"/>
        </a:solidFill>
        <a:latin typeface="+mn-lt"/>
        <a:ea typeface="+mn-ea"/>
        <a:cs typeface="+mn-cs"/>
      </a:defRPr>
    </a:lvl4pPr>
    <a:lvl5pPr marL="1828407" algn="l" defTabSz="914202" rtl="0" eaLnBrk="1" latinLnBrk="0" hangingPunct="1">
      <a:defRPr sz="1199" kern="1200">
        <a:solidFill>
          <a:schemeClr val="tx1"/>
        </a:solidFill>
        <a:latin typeface="+mn-lt"/>
        <a:ea typeface="+mn-ea"/>
        <a:cs typeface="+mn-cs"/>
      </a:defRPr>
    </a:lvl5pPr>
    <a:lvl6pPr marL="2285508" algn="l" defTabSz="914202" rtl="0" eaLnBrk="1" latinLnBrk="0" hangingPunct="1">
      <a:defRPr sz="1199" kern="1200">
        <a:solidFill>
          <a:schemeClr val="tx1"/>
        </a:solidFill>
        <a:latin typeface="+mn-lt"/>
        <a:ea typeface="+mn-ea"/>
        <a:cs typeface="+mn-cs"/>
      </a:defRPr>
    </a:lvl6pPr>
    <a:lvl7pPr marL="2742609" algn="l" defTabSz="914202" rtl="0" eaLnBrk="1" latinLnBrk="0" hangingPunct="1">
      <a:defRPr sz="1199" kern="1200">
        <a:solidFill>
          <a:schemeClr val="tx1"/>
        </a:solidFill>
        <a:latin typeface="+mn-lt"/>
        <a:ea typeface="+mn-ea"/>
        <a:cs typeface="+mn-cs"/>
      </a:defRPr>
    </a:lvl7pPr>
    <a:lvl8pPr marL="3199710" algn="l" defTabSz="914202" rtl="0" eaLnBrk="1" latinLnBrk="0" hangingPunct="1">
      <a:defRPr sz="1199" kern="1200">
        <a:solidFill>
          <a:schemeClr val="tx1"/>
        </a:solidFill>
        <a:latin typeface="+mn-lt"/>
        <a:ea typeface="+mn-ea"/>
        <a:cs typeface="+mn-cs"/>
      </a:defRPr>
    </a:lvl8pPr>
    <a:lvl9pPr marL="3656814" algn="l" defTabSz="914202"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6751E1B-1097-4410-9EB5-D4BC6003D30E}" type="slidenum">
              <a:rPr lang="fr-FR" smtClean="0"/>
              <a:t>1</a:t>
            </a:fld>
            <a:endParaRPr lang="fr-FR"/>
          </a:p>
        </p:txBody>
      </p:sp>
    </p:spTree>
    <p:extLst>
      <p:ext uri="{BB962C8B-B14F-4D97-AF65-F5344CB8AC3E}">
        <p14:creationId xmlns:p14="http://schemas.microsoft.com/office/powerpoint/2010/main" val="302752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29544"/>
            <a:ext cx="10363200" cy="8146580"/>
          </a:xfrm>
        </p:spPr>
        <p:txBody>
          <a:bodyPr anchor="b"/>
          <a:lstStyle>
            <a:lvl1pPr algn="ctr">
              <a:defRPr sz="8000"/>
            </a:lvl1pPr>
          </a:lstStyle>
          <a:p>
            <a:r>
              <a:rPr lang="fr-FR"/>
              <a:t>Modifiez le style du titre</a:t>
            </a:r>
            <a:endParaRPr lang="en-US" dirty="0"/>
          </a:p>
        </p:txBody>
      </p:sp>
      <p:sp>
        <p:nvSpPr>
          <p:cNvPr id="3" name="Subtitle 2"/>
          <p:cNvSpPr>
            <a:spLocks noGrp="1"/>
          </p:cNvSpPr>
          <p:nvPr>
            <p:ph type="subTitle" idx="1"/>
          </p:nvPr>
        </p:nvSpPr>
        <p:spPr>
          <a:xfrm>
            <a:off x="1524000" y="12290287"/>
            <a:ext cx="9144000" cy="5649521"/>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5DCEBA2-A755-45B9-8298-3C8C2829D611}" type="datetimeFigureOut">
              <a:rPr lang="fr-FR" smtClean="0"/>
              <a:t>02/04/2024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219024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DCEBA2-A755-45B9-8298-3C8C2829D611}" type="datetimeFigureOut">
              <a:rPr lang="fr-FR" smtClean="0"/>
              <a:t>02/04/2024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110085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245820"/>
            <a:ext cx="2628900" cy="1983020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1245820"/>
            <a:ext cx="7734300" cy="1983020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DCEBA2-A755-45B9-8298-3C8C2829D611}" type="datetimeFigureOut">
              <a:rPr lang="fr-FR" smtClean="0"/>
              <a:t>02/04/2024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4481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5DCEBA2-A755-45B9-8298-3C8C2829D611}" type="datetimeFigureOut">
              <a:rPr lang="fr-FR" smtClean="0"/>
              <a:t>02/04/2024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169575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5833695"/>
            <a:ext cx="10515600" cy="9733644"/>
          </a:xfrm>
        </p:spPr>
        <p:txBody>
          <a:bodyPr anchor="b"/>
          <a:lstStyle>
            <a:lvl1pPr>
              <a:defRPr sz="8000"/>
            </a:lvl1pPr>
          </a:lstStyle>
          <a:p>
            <a:r>
              <a:rPr lang="fr-FR"/>
              <a:t>Modifiez le style du titre</a:t>
            </a:r>
            <a:endParaRPr lang="en-US" dirty="0"/>
          </a:p>
        </p:txBody>
      </p:sp>
      <p:sp>
        <p:nvSpPr>
          <p:cNvPr id="3" name="Text Placeholder 2"/>
          <p:cNvSpPr>
            <a:spLocks noGrp="1"/>
          </p:cNvSpPr>
          <p:nvPr>
            <p:ph type="body" idx="1"/>
          </p:nvPr>
        </p:nvSpPr>
        <p:spPr>
          <a:xfrm>
            <a:off x="831851" y="15659423"/>
            <a:ext cx="10515600" cy="5118694"/>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5DCEBA2-A755-45B9-8298-3C8C2829D611}" type="datetimeFigureOut">
              <a:rPr lang="fr-FR" smtClean="0"/>
              <a:t>02/04/2024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227993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6229100"/>
            <a:ext cx="5181600" cy="1484692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6229100"/>
            <a:ext cx="5181600" cy="1484692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5DCEBA2-A755-45B9-8298-3C8C2829D611}" type="datetimeFigureOut">
              <a:rPr lang="fr-FR" smtClean="0"/>
              <a:t>02/04/2024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151822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45825"/>
            <a:ext cx="10515600" cy="4522870"/>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5736191"/>
            <a:ext cx="5157787" cy="281121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Modifier les styles du texte du masque</a:t>
            </a:r>
          </a:p>
        </p:txBody>
      </p:sp>
      <p:sp>
        <p:nvSpPr>
          <p:cNvPr id="4" name="Content Placeholder 3"/>
          <p:cNvSpPr>
            <a:spLocks noGrp="1"/>
          </p:cNvSpPr>
          <p:nvPr>
            <p:ph sz="half" idx="2"/>
          </p:nvPr>
        </p:nvSpPr>
        <p:spPr>
          <a:xfrm>
            <a:off x="839789" y="8547409"/>
            <a:ext cx="5157787" cy="125719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5736191"/>
            <a:ext cx="5183188" cy="281121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Modifier les styles du texte du masque</a:t>
            </a:r>
          </a:p>
        </p:txBody>
      </p:sp>
      <p:sp>
        <p:nvSpPr>
          <p:cNvPr id="6" name="Content Placeholder 5"/>
          <p:cNvSpPr>
            <a:spLocks noGrp="1"/>
          </p:cNvSpPr>
          <p:nvPr>
            <p:ph sz="quarter" idx="4"/>
          </p:nvPr>
        </p:nvSpPr>
        <p:spPr>
          <a:xfrm>
            <a:off x="6172201" y="8547409"/>
            <a:ext cx="5183188" cy="125719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DCEBA2-A755-45B9-8298-3C8C2829D611}" type="datetimeFigureOut">
              <a:rPr lang="fr-FR" smtClean="0"/>
              <a:t>02/04/2024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33527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5DCEBA2-A755-45B9-8298-3C8C2829D611}" type="datetimeFigureOut">
              <a:rPr lang="fr-FR" smtClean="0"/>
              <a:t>02/04/2024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239871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CEBA2-A755-45B9-8298-3C8C2829D611}" type="datetimeFigureOut">
              <a:rPr lang="fr-FR" smtClean="0"/>
              <a:t>02/04/2024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259511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559983"/>
            <a:ext cx="3932237" cy="5459942"/>
          </a:xfrm>
        </p:spPr>
        <p:txBody>
          <a:bodyPr anchor="b"/>
          <a:lstStyle>
            <a:lvl1pPr>
              <a:defRPr sz="4267"/>
            </a:lvl1pPr>
          </a:lstStyle>
          <a:p>
            <a:r>
              <a:rPr lang="fr-FR"/>
              <a:t>Modifiez le style du titre</a:t>
            </a:r>
            <a:endParaRPr lang="en-US" dirty="0"/>
          </a:p>
        </p:txBody>
      </p:sp>
      <p:sp>
        <p:nvSpPr>
          <p:cNvPr id="3" name="Content Placeholder 2"/>
          <p:cNvSpPr>
            <a:spLocks noGrp="1"/>
          </p:cNvSpPr>
          <p:nvPr>
            <p:ph idx="1"/>
          </p:nvPr>
        </p:nvSpPr>
        <p:spPr>
          <a:xfrm>
            <a:off x="5183188" y="3369136"/>
            <a:ext cx="6172200" cy="16628989"/>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7019925"/>
            <a:ext cx="3932237" cy="13005279"/>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Modifier les styles du texte du masque</a:t>
            </a:r>
          </a:p>
        </p:txBody>
      </p:sp>
      <p:sp>
        <p:nvSpPr>
          <p:cNvPr id="5" name="Date Placeholder 4"/>
          <p:cNvSpPr>
            <a:spLocks noGrp="1"/>
          </p:cNvSpPr>
          <p:nvPr>
            <p:ph type="dt" sz="half" idx="10"/>
          </p:nvPr>
        </p:nvSpPr>
        <p:spPr/>
        <p:txBody>
          <a:bodyPr/>
          <a:lstStyle/>
          <a:p>
            <a:fld id="{D5DCEBA2-A755-45B9-8298-3C8C2829D611}" type="datetimeFigureOut">
              <a:rPr lang="fr-FR" smtClean="0"/>
              <a:t>02/04/2024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90742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1559983"/>
            <a:ext cx="3932237" cy="5459942"/>
          </a:xfrm>
        </p:spPr>
        <p:txBody>
          <a:bodyPr anchor="b"/>
          <a:lstStyle>
            <a:lvl1pPr>
              <a:defRPr sz="4267"/>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3369136"/>
            <a:ext cx="6172200" cy="16628989"/>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7019925"/>
            <a:ext cx="3932237" cy="13005279"/>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Modifier les styles du texte du masque</a:t>
            </a:r>
          </a:p>
        </p:txBody>
      </p:sp>
      <p:sp>
        <p:nvSpPr>
          <p:cNvPr id="5" name="Date Placeholder 4"/>
          <p:cNvSpPr>
            <a:spLocks noGrp="1"/>
          </p:cNvSpPr>
          <p:nvPr>
            <p:ph type="dt" sz="half" idx="10"/>
          </p:nvPr>
        </p:nvSpPr>
        <p:spPr/>
        <p:txBody>
          <a:bodyPr/>
          <a:lstStyle/>
          <a:p>
            <a:fld id="{D5DCEBA2-A755-45B9-8298-3C8C2829D611}" type="datetimeFigureOut">
              <a:rPr lang="fr-FR" smtClean="0"/>
              <a:t>02/04/2024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9999423-3BDD-4AE5-AE4C-6A75ABB0F59D}" type="slidenum">
              <a:rPr lang="fr-FR" smtClean="0"/>
              <a:t>‹N°›</a:t>
            </a:fld>
            <a:endParaRPr lang="fr-FR"/>
          </a:p>
        </p:txBody>
      </p:sp>
    </p:spTree>
    <p:extLst>
      <p:ext uri="{BB962C8B-B14F-4D97-AF65-F5344CB8AC3E}">
        <p14:creationId xmlns:p14="http://schemas.microsoft.com/office/powerpoint/2010/main" val="243185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45825"/>
            <a:ext cx="10515600" cy="452287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6229100"/>
            <a:ext cx="10515600" cy="1484692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21688107"/>
            <a:ext cx="2743200" cy="1245820"/>
          </a:xfrm>
          <a:prstGeom prst="rect">
            <a:avLst/>
          </a:prstGeom>
        </p:spPr>
        <p:txBody>
          <a:bodyPr vert="horz" lIns="91440" tIns="45720" rIns="91440" bIns="45720" rtlCol="0" anchor="ctr"/>
          <a:lstStyle>
            <a:lvl1pPr algn="l">
              <a:defRPr sz="1600">
                <a:solidFill>
                  <a:schemeClr val="tx1">
                    <a:tint val="75000"/>
                  </a:schemeClr>
                </a:solidFill>
              </a:defRPr>
            </a:lvl1pPr>
          </a:lstStyle>
          <a:p>
            <a:fld id="{D5DCEBA2-A755-45B9-8298-3C8C2829D611}" type="datetimeFigureOut">
              <a:rPr lang="fr-FR" smtClean="0"/>
              <a:t>02/04/2024</a:t>
            </a:fld>
            <a:endParaRPr lang="fr-FR"/>
          </a:p>
        </p:txBody>
      </p:sp>
      <p:sp>
        <p:nvSpPr>
          <p:cNvPr id="5" name="Footer Placeholder 4"/>
          <p:cNvSpPr>
            <a:spLocks noGrp="1"/>
          </p:cNvSpPr>
          <p:nvPr>
            <p:ph type="ftr" sz="quarter" idx="3"/>
          </p:nvPr>
        </p:nvSpPr>
        <p:spPr>
          <a:xfrm>
            <a:off x="4038600" y="21688107"/>
            <a:ext cx="4114800" cy="124582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21688107"/>
            <a:ext cx="2743200" cy="1245820"/>
          </a:xfrm>
          <a:prstGeom prst="rect">
            <a:avLst/>
          </a:prstGeom>
        </p:spPr>
        <p:txBody>
          <a:bodyPr vert="horz" lIns="91440" tIns="45720" rIns="91440" bIns="45720" rtlCol="0" anchor="ctr"/>
          <a:lstStyle>
            <a:lvl1pPr algn="r">
              <a:defRPr sz="1600">
                <a:solidFill>
                  <a:schemeClr val="tx1">
                    <a:tint val="75000"/>
                  </a:schemeClr>
                </a:solidFill>
              </a:defRPr>
            </a:lvl1pPr>
          </a:lstStyle>
          <a:p>
            <a:fld id="{89999423-3BDD-4AE5-AE4C-6A75ABB0F59D}" type="slidenum">
              <a:rPr lang="fr-FR" smtClean="0"/>
              <a:t>‹N°›</a:t>
            </a:fld>
            <a:endParaRPr lang="fr-FR"/>
          </a:p>
        </p:txBody>
      </p:sp>
    </p:spTree>
    <p:extLst>
      <p:ext uri="{BB962C8B-B14F-4D97-AF65-F5344CB8AC3E}">
        <p14:creationId xmlns:p14="http://schemas.microsoft.com/office/powerpoint/2010/main" val="10402510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6.xm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8.xml"/><Relationship Id="rId5" Type="http://schemas.openxmlformats.org/officeDocument/2006/relationships/hyperlink" Target="https://spesysservices.sharepoint.com/sites/SMUR-06/Documents%20partages/Partage_SMUR-06/Contenu_du_dossier_update/Adulte/M&#233;dicaments/KETAMINE.pptx" TargetMode="External"/><Relationship Id="rId10" Type="http://schemas.openxmlformats.org/officeDocument/2006/relationships/slide" Target="slide5.xml"/><Relationship Id="rId4" Type="http://schemas.openxmlformats.org/officeDocument/2006/relationships/image" Target="../media/image1.png"/><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embed/HD7JzLg33nE"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501437" y="12746959"/>
            <a:ext cx="179902" cy="349455"/>
          </a:xfrm>
          <a:prstGeom prst="rect">
            <a:avLst/>
          </a:prstGeom>
          <a:solidFill>
            <a:srgbClr val="F4F4F4"/>
          </a:solidFill>
        </p:spPr>
        <p:txBody>
          <a:bodyPr wrap="square" rtlCol="0">
            <a:spAutoFit/>
          </a:bodyPr>
          <a:lstStyle/>
          <a:p>
            <a:pPr>
              <a:spcBef>
                <a:spcPts val="279"/>
              </a:spcBef>
            </a:pPr>
            <a:endParaRPr lang="fr-FR" sz="1671" dirty="0"/>
          </a:p>
        </p:txBody>
      </p:sp>
      <p:sp>
        <p:nvSpPr>
          <p:cNvPr id="39" name="Text Box 4">
            <a:extLst>
              <a:ext uri="{FF2B5EF4-FFF2-40B4-BE49-F238E27FC236}">
                <a16:creationId xmlns:a16="http://schemas.microsoft.com/office/drawing/2014/main" id="{7693C2D0-0208-35D7-6444-56A9DCC67243}"/>
              </a:ext>
            </a:extLst>
          </p:cNvPr>
          <p:cNvSpPr txBox="1"/>
          <p:nvPr/>
        </p:nvSpPr>
        <p:spPr>
          <a:xfrm>
            <a:off x="4132152" y="552017"/>
            <a:ext cx="4363226" cy="830077"/>
          </a:xfrm>
          <a:prstGeom prst="rect">
            <a:avLst/>
          </a:prstGeom>
          <a:solidFill>
            <a:srgbClr val="084963"/>
          </a:solidFill>
          <a:ln w="38100" cmpd="sng">
            <a:solidFill>
              <a:srgbClr val="084963"/>
            </a:solidFill>
            <a:prstDash val="solid"/>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43456" numCol="1" spcCol="0" rtlCol="0" fromWordArt="0" anchor="ctr" anchorCtr="0" forceAA="0" compatLnSpc="1">
            <a:prstTxWarp prst="textNoShape">
              <a:avLst/>
            </a:prstTxWarp>
            <a:noAutofit/>
          </a:bodyPr>
          <a:lstStyle/>
          <a:p>
            <a:pPr algn="ctr">
              <a:spcBef>
                <a:spcPts val="279"/>
              </a:spcBef>
            </a:pPr>
            <a:r>
              <a:rPr lang="fr-FR" sz="2800" b="1" dirty="0">
                <a:solidFill>
                  <a:schemeClr val="bg1"/>
                </a:solidFill>
                <a:latin typeface="Arial" panose="020B0604020202020204" pitchFamily="34" charset="0"/>
                <a:ea typeface="MS Mincho" panose="02020609040205080304" pitchFamily="49" charset="-128"/>
                <a:cs typeface="Arial" panose="020B0604020202020204" pitchFamily="34" charset="0"/>
              </a:rPr>
              <a:t>ASTHME AIGU GRAVE</a:t>
            </a:r>
            <a:endParaRPr lang="fr-FR" sz="2800" dirty="0">
              <a:solidFill>
                <a:schemeClr val="bg1"/>
              </a:solidFill>
              <a:latin typeface="Arial" panose="020B0604020202020204" pitchFamily="34" charset="0"/>
              <a:ea typeface="MS Mincho" panose="02020609040205080304" pitchFamily="49" charset="-128"/>
              <a:cs typeface="Arial" panose="020B0604020202020204" pitchFamily="34" charset="0"/>
            </a:endParaRPr>
          </a:p>
        </p:txBody>
      </p:sp>
      <p:sp>
        <p:nvSpPr>
          <p:cNvPr id="40" name="Text Box 5">
            <a:extLst>
              <a:ext uri="{FF2B5EF4-FFF2-40B4-BE49-F238E27FC236}">
                <a16:creationId xmlns:a16="http://schemas.microsoft.com/office/drawing/2014/main" id="{B6E3DC96-03EC-8DD6-AA0C-D1CCAE654607}"/>
              </a:ext>
            </a:extLst>
          </p:cNvPr>
          <p:cNvSpPr txBox="1"/>
          <p:nvPr/>
        </p:nvSpPr>
        <p:spPr>
          <a:xfrm>
            <a:off x="4811139" y="2447963"/>
            <a:ext cx="6564581" cy="3524398"/>
          </a:xfrm>
          <a:prstGeom prst="rect">
            <a:avLst/>
          </a:prstGeom>
          <a:solidFill>
            <a:schemeClr val="bg1"/>
          </a:solidFill>
          <a:ln w="38100" cmpd="sng">
            <a:solidFill>
              <a:srgbClr val="007AB0"/>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t" anchorCtr="0" forceAA="0" compatLnSpc="1">
            <a:prstTxWarp prst="textNoShape">
              <a:avLst/>
            </a:prstTxWarp>
            <a:noAutofit/>
          </a:bodyPr>
          <a:lstStyle/>
          <a:p>
            <a:pPr>
              <a:spcBef>
                <a:spcPts val="279"/>
              </a:spcBef>
            </a:pPr>
            <a:r>
              <a:rPr lang="fr-FR" sz="2200" dirty="0">
                <a:solidFill>
                  <a:srgbClr val="007AB0"/>
                </a:solidFill>
                <a:latin typeface="Arial" panose="020B0604020202020204" pitchFamily="34" charset="0"/>
                <a:ea typeface="MS Mincho" panose="02020609040205080304" pitchFamily="49" charset="-128"/>
                <a:cs typeface="Arial" panose="020B0604020202020204" pitchFamily="34" charset="0"/>
              </a:rPr>
              <a:t>Définition AAG :</a:t>
            </a:r>
          </a:p>
          <a:p>
            <a:pPr>
              <a:spcBef>
                <a:spcPts val="279"/>
              </a:spcBef>
            </a:pPr>
            <a:r>
              <a:rPr lang="fr-FR" sz="2229"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 </a:t>
            </a:r>
          </a:p>
          <a:p>
            <a:pPr marL="342900" indent="-342900">
              <a:spcBef>
                <a:spcPts val="279"/>
              </a:spcBef>
              <a:buFont typeface="Arial" panose="020B0604020202020204" pitchFamily="34" charset="0"/>
              <a:buChar char="•"/>
            </a:pPr>
            <a:r>
              <a:rPr lang="fr-FR" sz="24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Orthopnée, agitation, sueurs, cyanose</a:t>
            </a:r>
          </a:p>
          <a:p>
            <a:pPr marL="342900" indent="-342900">
              <a:spcBef>
                <a:spcPts val="279"/>
              </a:spcBef>
              <a:buFont typeface="Arial" panose="020B0604020202020204" pitchFamily="34" charset="0"/>
              <a:buChar char="•"/>
            </a:pPr>
            <a:r>
              <a:rPr lang="fr-FR" sz="24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FR &gt; 30, FC &gt; 120, DEP &lt; 150 L/min</a:t>
            </a:r>
            <a:endParaRPr lang="fr-FR" sz="24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endParaRPr>
          </a:p>
          <a:p>
            <a:pPr marL="342900" indent="-342900">
              <a:spcBef>
                <a:spcPts val="279"/>
              </a:spcBef>
              <a:buFont typeface="Arial" panose="020B0604020202020204" pitchFamily="34" charset="0"/>
              <a:buChar char="•"/>
            </a:pPr>
            <a:r>
              <a:rPr lang="fr-FR" sz="22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Terrain (ATCD hospitalisation en réanimation, ventilation mécanique)</a:t>
            </a:r>
          </a:p>
          <a:p>
            <a:pPr marL="342900" indent="-342900">
              <a:spcBef>
                <a:spcPts val="279"/>
              </a:spcBef>
              <a:buFont typeface="Arial" panose="020B0604020202020204" pitchFamily="34" charset="0"/>
              <a:buChar char="•"/>
            </a:pPr>
            <a:r>
              <a:rPr lang="fr-FR" sz="22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Consommation accrue de bronchodilatateurs</a:t>
            </a:r>
          </a:p>
          <a:p>
            <a:pPr marL="342900" indent="-342900">
              <a:spcBef>
                <a:spcPts val="279"/>
              </a:spcBef>
              <a:buFont typeface="Arial" panose="020B0604020202020204" pitchFamily="34" charset="0"/>
              <a:buChar char="•"/>
            </a:pPr>
            <a:r>
              <a:rPr lang="fr-FR" sz="22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Evolution rapide</a:t>
            </a:r>
          </a:p>
          <a:p>
            <a:pPr marL="342900" indent="-342900">
              <a:spcBef>
                <a:spcPts val="279"/>
              </a:spcBef>
              <a:buFont typeface="Arial" panose="020B0604020202020204" pitchFamily="34" charset="0"/>
              <a:buChar char="•"/>
            </a:pPr>
            <a:r>
              <a:rPr lang="fr-FR" sz="22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Difficulté à parler / tousser</a:t>
            </a:r>
          </a:p>
        </p:txBody>
      </p:sp>
      <p:sp>
        <p:nvSpPr>
          <p:cNvPr id="41" name="Text Box 8">
            <a:extLst>
              <a:ext uri="{FF2B5EF4-FFF2-40B4-BE49-F238E27FC236}">
                <a16:creationId xmlns:a16="http://schemas.microsoft.com/office/drawing/2014/main" id="{51D007CA-724C-7567-9B1C-5D6B49BF736D}"/>
              </a:ext>
            </a:extLst>
          </p:cNvPr>
          <p:cNvSpPr txBox="1"/>
          <p:nvPr/>
        </p:nvSpPr>
        <p:spPr>
          <a:xfrm>
            <a:off x="123791" y="2685130"/>
            <a:ext cx="4386063" cy="2942819"/>
          </a:xfrm>
          <a:prstGeom prst="rect">
            <a:avLst/>
          </a:prstGeom>
          <a:solidFill>
            <a:schemeClr val="bg1"/>
          </a:solidFill>
          <a:ln w="38100" cmpd="sng">
            <a:solidFill>
              <a:srgbClr val="EC6B69"/>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t" anchorCtr="0" forceAA="0" compatLnSpc="1">
            <a:prstTxWarp prst="textNoShape">
              <a:avLst/>
            </a:prstTxWarp>
            <a:noAutofit/>
          </a:bodyPr>
          <a:lstStyle/>
          <a:p>
            <a:pPr>
              <a:spcBef>
                <a:spcPts val="279"/>
              </a:spcBef>
            </a:pPr>
            <a:r>
              <a:rPr lang="fr-FR" sz="2200" dirty="0">
                <a:solidFill>
                  <a:srgbClr val="EC6B69"/>
                </a:solidFill>
                <a:latin typeface="Arial" panose="020B0604020202020204" pitchFamily="34" charset="0"/>
                <a:ea typeface="MS Mincho" panose="02020609040205080304" pitchFamily="49" charset="-128"/>
                <a:cs typeface="Arial" panose="020B0604020202020204" pitchFamily="34" charset="0"/>
              </a:rPr>
              <a:t>Signes de gravité extrême :</a:t>
            </a:r>
          </a:p>
          <a:p>
            <a:pPr>
              <a:spcBef>
                <a:spcPts val="279"/>
              </a:spcBef>
            </a:pPr>
            <a:r>
              <a:rPr lang="fr-FR" sz="2000" dirty="0">
                <a:solidFill>
                  <a:schemeClr val="tx1"/>
                </a:solidFill>
                <a:latin typeface="Arial" panose="020B0604020202020204" pitchFamily="34" charset="0"/>
                <a:ea typeface="MS Mincho" panose="02020609040205080304" pitchFamily="49" charset="-128"/>
                <a:cs typeface="Arial" panose="020B0604020202020204" pitchFamily="34" charset="0"/>
              </a:rPr>
              <a:t> </a:t>
            </a:r>
          </a:p>
          <a:p>
            <a:pPr marL="342900" indent="-342900">
              <a:spcBef>
                <a:spcPts val="279"/>
              </a:spcBef>
              <a:buFont typeface="Arial" panose="020B0604020202020204" pitchFamily="34" charset="0"/>
              <a:buChar char="•"/>
            </a:pPr>
            <a:r>
              <a:rPr lang="fr-FR" sz="2000" dirty="0">
                <a:solidFill>
                  <a:schemeClr val="tx1"/>
                </a:solidFill>
                <a:latin typeface="Arial" panose="020B0604020202020204" pitchFamily="34" charset="0"/>
                <a:ea typeface="MS Mincho" panose="02020609040205080304" pitchFamily="49" charset="-128"/>
                <a:cs typeface="Arial" panose="020B0604020202020204" pitchFamily="34" charset="0"/>
              </a:rPr>
              <a:t>Troubles de la conscience</a:t>
            </a:r>
          </a:p>
          <a:p>
            <a:pPr marL="342900" indent="-342900">
              <a:spcBef>
                <a:spcPts val="279"/>
              </a:spcBef>
              <a:buFont typeface="Arial" panose="020B0604020202020204" pitchFamily="34" charset="0"/>
              <a:buChar char="•"/>
            </a:pPr>
            <a:r>
              <a:rPr lang="fr-FR" sz="2000" dirty="0">
                <a:solidFill>
                  <a:schemeClr val="tx1"/>
                </a:solidFill>
                <a:latin typeface="Arial" panose="020B0604020202020204" pitchFamily="34" charset="0"/>
                <a:ea typeface="MS Mincho" panose="02020609040205080304" pitchFamily="49" charset="-128"/>
                <a:cs typeface="Arial" panose="020B0604020202020204" pitchFamily="34" charset="0"/>
              </a:rPr>
              <a:t>Pause ou arrêt respiratoire</a:t>
            </a:r>
          </a:p>
          <a:p>
            <a:pPr marL="342900" indent="-342900">
              <a:spcBef>
                <a:spcPts val="279"/>
              </a:spcBef>
              <a:buFont typeface="Arial" panose="020B0604020202020204" pitchFamily="34" charset="0"/>
              <a:buChar char="•"/>
            </a:pPr>
            <a:r>
              <a:rPr lang="fr-FR" sz="2000" dirty="0">
                <a:solidFill>
                  <a:schemeClr val="tx1"/>
                </a:solidFill>
                <a:latin typeface="Arial" panose="020B0604020202020204" pitchFamily="34" charset="0"/>
                <a:ea typeface="MS Mincho" panose="02020609040205080304" pitchFamily="49" charset="-128"/>
                <a:cs typeface="Arial" panose="020B0604020202020204" pitchFamily="34" charset="0"/>
              </a:rPr>
              <a:t>Balancement thoraco-abdo</a:t>
            </a:r>
            <a:endParaRPr lang="fr-FR" sz="2000" b="1" dirty="0">
              <a:solidFill>
                <a:schemeClr val="tx1"/>
              </a:solidFill>
              <a:latin typeface="Arial" panose="020B0604020202020204" pitchFamily="34" charset="0"/>
              <a:ea typeface="MS Mincho" panose="02020609040205080304" pitchFamily="49" charset="-128"/>
              <a:cs typeface="Arial" panose="020B0604020202020204" pitchFamily="34" charset="0"/>
            </a:endParaRPr>
          </a:p>
          <a:p>
            <a:pPr marL="342900" indent="-342900">
              <a:spcBef>
                <a:spcPts val="279"/>
              </a:spcBef>
              <a:buFont typeface="Arial" panose="020B0604020202020204" pitchFamily="34" charset="0"/>
              <a:buChar char="•"/>
            </a:pPr>
            <a:r>
              <a:rPr lang="fr-FR" sz="2000" b="1" dirty="0">
                <a:solidFill>
                  <a:schemeClr val="tx1"/>
                </a:solidFill>
                <a:latin typeface="Arial" panose="020B0604020202020204" pitchFamily="34" charset="0"/>
                <a:ea typeface="MS Mincho" panose="02020609040205080304" pitchFamily="49" charset="-128"/>
                <a:cs typeface="Arial" panose="020B0604020202020204" pitchFamily="34" charset="0"/>
              </a:rPr>
              <a:t>Eliminer une pneumothorax</a:t>
            </a:r>
          </a:p>
          <a:p>
            <a:pPr marL="342900" indent="-342900">
              <a:spcBef>
                <a:spcPts val="279"/>
              </a:spcBef>
              <a:buFont typeface="Arial" panose="020B0604020202020204" pitchFamily="34" charset="0"/>
              <a:buChar char="•"/>
            </a:pPr>
            <a:r>
              <a:rPr lang="fr-FR" sz="2000" b="1" dirty="0">
                <a:solidFill>
                  <a:schemeClr val="tx1"/>
                </a:solidFill>
                <a:latin typeface="Arial" panose="020B0604020202020204" pitchFamily="34" charset="0"/>
                <a:ea typeface="MS Mincho" panose="02020609040205080304" pitchFamily="49" charset="-128"/>
                <a:cs typeface="Arial" panose="020B0604020202020204" pitchFamily="34" charset="0"/>
              </a:rPr>
              <a:t>Collapsus</a:t>
            </a:r>
          </a:p>
          <a:p>
            <a:pPr marL="342900" indent="-342900">
              <a:spcBef>
                <a:spcPts val="279"/>
              </a:spcBef>
              <a:buFont typeface="Arial" panose="020B0604020202020204" pitchFamily="34" charset="0"/>
              <a:buChar char="•"/>
            </a:pPr>
            <a:r>
              <a:rPr lang="fr-FR" sz="2000" b="1" dirty="0">
                <a:solidFill>
                  <a:schemeClr val="tx1"/>
                </a:solidFill>
                <a:latin typeface="Arial" panose="020B0604020202020204" pitchFamily="34" charset="0"/>
                <a:ea typeface="MS Mincho" panose="02020609040205080304" pitchFamily="49" charset="-128"/>
                <a:cs typeface="Arial" panose="020B0604020202020204" pitchFamily="34" charset="0"/>
              </a:rPr>
              <a:t>Silence auscultatoire</a:t>
            </a:r>
          </a:p>
          <a:p>
            <a:pPr marL="318349" indent="-318349">
              <a:spcBef>
                <a:spcPts val="279"/>
              </a:spcBef>
              <a:buFont typeface="Symbol" panose="05050102010706020507" pitchFamily="18" charset="2"/>
              <a:buChar char=""/>
            </a:pPr>
            <a:endParaRPr lang="fr-FR" sz="20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endParaRPr>
          </a:p>
          <a:p>
            <a:pPr>
              <a:spcBef>
                <a:spcPts val="279"/>
              </a:spcBef>
            </a:pPr>
            <a:r>
              <a:rPr lang="fr-FR" sz="20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 </a:t>
            </a:r>
          </a:p>
        </p:txBody>
      </p:sp>
      <p:cxnSp>
        <p:nvCxnSpPr>
          <p:cNvPr id="43" name="Straight Arrow Connector 12">
            <a:extLst>
              <a:ext uri="{FF2B5EF4-FFF2-40B4-BE49-F238E27FC236}">
                <a16:creationId xmlns:a16="http://schemas.microsoft.com/office/drawing/2014/main" id="{2D039437-C786-9034-98E4-6F2C65395DEA}"/>
              </a:ext>
            </a:extLst>
          </p:cNvPr>
          <p:cNvCxnSpPr>
            <a:cxnSpLocks/>
          </p:cNvCxnSpPr>
          <p:nvPr/>
        </p:nvCxnSpPr>
        <p:spPr>
          <a:xfrm flipH="1">
            <a:off x="6097878" y="11666269"/>
            <a:ext cx="1" cy="1364039"/>
          </a:xfrm>
          <a:prstGeom prst="straightConnector1">
            <a:avLst/>
          </a:prstGeom>
          <a:ln w="19050">
            <a:solidFill>
              <a:srgbClr val="4F504E"/>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13">
            <a:extLst>
              <a:ext uri="{FF2B5EF4-FFF2-40B4-BE49-F238E27FC236}">
                <a16:creationId xmlns:a16="http://schemas.microsoft.com/office/drawing/2014/main" id="{03425ED7-5B4B-0FE0-16B2-BEEF86BAC571}"/>
              </a:ext>
            </a:extLst>
          </p:cNvPr>
          <p:cNvCxnSpPr>
            <a:cxnSpLocks/>
          </p:cNvCxnSpPr>
          <p:nvPr/>
        </p:nvCxnSpPr>
        <p:spPr>
          <a:xfrm>
            <a:off x="7380862" y="5972361"/>
            <a:ext cx="0" cy="97050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5" name="Text Box 14">
            <a:extLst>
              <a:ext uri="{FF2B5EF4-FFF2-40B4-BE49-F238E27FC236}">
                <a16:creationId xmlns:a16="http://schemas.microsoft.com/office/drawing/2014/main" id="{F044B0F1-DA6F-18DD-8E83-6039D81B6176}"/>
              </a:ext>
            </a:extLst>
          </p:cNvPr>
          <p:cNvSpPr txBox="1"/>
          <p:nvPr/>
        </p:nvSpPr>
        <p:spPr>
          <a:xfrm>
            <a:off x="2920579" y="7095747"/>
            <a:ext cx="7580858" cy="2764631"/>
          </a:xfrm>
          <a:prstGeom prst="rect">
            <a:avLst/>
          </a:prstGeom>
          <a:solidFill>
            <a:schemeClr val="bg1"/>
          </a:solidFill>
          <a:ln w="38100" cmpd="sng">
            <a:solidFill>
              <a:srgbClr val="007AB0"/>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t" anchorCtr="0" forceAA="0" compatLnSpc="1">
            <a:prstTxWarp prst="textNoShape">
              <a:avLst/>
            </a:prstTxWarp>
            <a:noAutofit/>
          </a:bodyPr>
          <a:lstStyle/>
          <a:p>
            <a:pPr>
              <a:spcBef>
                <a:spcPts val="279"/>
              </a:spcBef>
            </a:pPr>
            <a:r>
              <a:rPr lang="fr-FR" sz="2200" dirty="0">
                <a:solidFill>
                  <a:srgbClr val="007AB0"/>
                </a:solidFill>
                <a:latin typeface="Arial" panose="020B0604020202020204" pitchFamily="34" charset="0"/>
                <a:ea typeface="MS Mincho" panose="02020609040205080304" pitchFamily="49" charset="-128"/>
                <a:cs typeface="Arial" panose="020B0604020202020204" pitchFamily="34" charset="0"/>
              </a:rPr>
              <a:t>Traitement de 1</a:t>
            </a:r>
            <a:r>
              <a:rPr lang="fr-FR" sz="2200" baseline="30000" dirty="0">
                <a:solidFill>
                  <a:srgbClr val="007AB0"/>
                </a:solidFill>
                <a:latin typeface="Arial" panose="020B0604020202020204" pitchFamily="34" charset="0"/>
                <a:ea typeface="MS Mincho" panose="02020609040205080304" pitchFamily="49" charset="-128"/>
                <a:cs typeface="Arial" panose="020B0604020202020204" pitchFamily="34" charset="0"/>
              </a:rPr>
              <a:t>ère</a:t>
            </a:r>
            <a:r>
              <a:rPr lang="fr-FR" sz="2200" dirty="0">
                <a:solidFill>
                  <a:srgbClr val="007AB0"/>
                </a:solidFill>
                <a:latin typeface="Arial" panose="020B0604020202020204" pitchFamily="34" charset="0"/>
                <a:ea typeface="MS Mincho" panose="02020609040205080304" pitchFamily="49" charset="-128"/>
                <a:cs typeface="Arial" panose="020B0604020202020204" pitchFamily="34" charset="0"/>
              </a:rPr>
              <a:t> intention :</a:t>
            </a:r>
          </a:p>
          <a:p>
            <a:pPr>
              <a:spcBef>
                <a:spcPts val="279"/>
              </a:spcBef>
            </a:pPr>
            <a:endParaRPr lang="fr-FR" sz="2229" dirty="0">
              <a:latin typeface="Arial" panose="020B0604020202020204" pitchFamily="34" charset="0"/>
              <a:ea typeface="MS Mincho" panose="02020609040205080304" pitchFamily="49" charset="-128"/>
              <a:cs typeface="Arial" panose="020B0604020202020204" pitchFamily="34" charset="0"/>
            </a:endParaRPr>
          </a:p>
          <a:p>
            <a:pPr marL="342900" indent="-342900">
              <a:spcBef>
                <a:spcPts val="279"/>
              </a:spcBef>
              <a:buFont typeface="Arial" panose="020B0604020202020204" pitchFamily="34" charset="0"/>
              <a:buChar char="•"/>
            </a:pPr>
            <a:r>
              <a:rPr lang="fr-FR" sz="2229" dirty="0">
                <a:solidFill>
                  <a:srgbClr val="333332"/>
                </a:solidFill>
                <a:latin typeface="Arial" panose="020B0604020202020204" pitchFamily="34" charset="0"/>
                <a:ea typeface="MS Mincho" panose="02020609040205080304" pitchFamily="49" charset="-128"/>
                <a:cs typeface="Arial" panose="020B0604020202020204" pitchFamily="34" charset="0"/>
              </a:rPr>
              <a:t>O2 pour SpO2 &gt; 94%</a:t>
            </a:r>
          </a:p>
          <a:p>
            <a:pPr marL="342900" indent="-342900">
              <a:spcBef>
                <a:spcPts val="279"/>
              </a:spcBef>
              <a:buFont typeface="Arial" panose="020B0604020202020204" pitchFamily="34" charset="0"/>
              <a:buChar char="•"/>
            </a:pPr>
            <a:r>
              <a:rPr lang="fr-FR" sz="2229" dirty="0">
                <a:solidFill>
                  <a:srgbClr val="333332"/>
                </a:solidFill>
                <a:latin typeface="Arial" panose="020B0604020202020204" pitchFamily="34" charset="0"/>
                <a:ea typeface="MS Mincho" panose="02020609040205080304" pitchFamily="49" charset="-128"/>
                <a:cs typeface="Arial" panose="020B0604020202020204" pitchFamily="34" charset="0"/>
              </a:rPr>
              <a:t>Position ½ assise</a:t>
            </a:r>
          </a:p>
          <a:p>
            <a:pPr marL="342900" indent="-342900">
              <a:spcBef>
                <a:spcPts val="279"/>
              </a:spcBef>
              <a:buFont typeface="Arial" panose="020B0604020202020204" pitchFamily="34" charset="0"/>
              <a:buChar char="•"/>
            </a:pPr>
            <a:r>
              <a:rPr lang="fr-FR" sz="2229" dirty="0">
                <a:solidFill>
                  <a:srgbClr val="333332"/>
                </a:solidFill>
                <a:latin typeface="Arial" panose="020B0604020202020204" pitchFamily="34" charset="0"/>
                <a:ea typeface="MS Mincho" panose="02020609040205080304" pitchFamily="49" charset="-128"/>
                <a:cs typeface="Arial" panose="020B0604020202020204" pitchFamily="34" charset="0"/>
              </a:rPr>
              <a:t>Aérosols : </a:t>
            </a:r>
            <a:r>
              <a:rPr lang="fr-FR" sz="2229" b="1" dirty="0">
                <a:solidFill>
                  <a:srgbClr val="333332"/>
                </a:solidFill>
                <a:latin typeface="Arial" panose="020B0604020202020204" pitchFamily="34" charset="0"/>
                <a:ea typeface="MS Mincho" panose="02020609040205080304" pitchFamily="49" charset="-128"/>
                <a:cs typeface="Arial" panose="020B0604020202020204" pitchFamily="34" charset="0"/>
              </a:rPr>
              <a:t>Terbutaline 5mg + </a:t>
            </a:r>
            <a:r>
              <a:rPr lang="fr-FR" sz="2229" b="1" dirty="0" err="1">
                <a:solidFill>
                  <a:srgbClr val="333332"/>
                </a:solidFill>
                <a:latin typeface="Arial" panose="020B0604020202020204" pitchFamily="34" charset="0"/>
                <a:ea typeface="MS Mincho" panose="02020609040205080304" pitchFamily="49" charset="-128"/>
                <a:cs typeface="Arial" panose="020B0604020202020204" pitchFamily="34" charset="0"/>
              </a:rPr>
              <a:t>Ipratropium</a:t>
            </a:r>
            <a:r>
              <a:rPr lang="fr-FR" sz="2229" b="1" dirty="0">
                <a:solidFill>
                  <a:srgbClr val="333332"/>
                </a:solidFill>
                <a:latin typeface="Arial" panose="020B0604020202020204" pitchFamily="34" charset="0"/>
                <a:ea typeface="MS Mincho" panose="02020609040205080304" pitchFamily="49" charset="-128"/>
                <a:cs typeface="Arial" panose="020B0604020202020204" pitchFamily="34" charset="0"/>
              </a:rPr>
              <a:t> 0,5mg</a:t>
            </a:r>
          </a:p>
          <a:p>
            <a:pPr marL="800100" lvl="1" indent="-342900">
              <a:spcBef>
                <a:spcPts val="279"/>
              </a:spcBef>
              <a:buFont typeface="Arial" panose="020B0604020202020204" pitchFamily="34" charset="0"/>
              <a:buChar char="•"/>
            </a:pPr>
            <a:r>
              <a:rPr lang="fr-FR" sz="2229" dirty="0">
                <a:solidFill>
                  <a:srgbClr val="333332"/>
                </a:solidFill>
                <a:latin typeface="Arial" panose="020B0604020202020204" pitchFamily="34" charset="0"/>
                <a:ea typeface="MS Mincho" panose="02020609040205080304" pitchFamily="49" charset="-128"/>
                <a:cs typeface="Arial" panose="020B0604020202020204" pitchFamily="34" charset="0"/>
              </a:rPr>
              <a:t>Avec </a:t>
            </a:r>
            <a:r>
              <a:rPr lang="fr-FR" sz="2229" dirty="0" err="1">
                <a:solidFill>
                  <a:srgbClr val="333332"/>
                </a:solidFill>
                <a:latin typeface="Arial" panose="020B0604020202020204" pitchFamily="34" charset="0"/>
                <a:ea typeface="MS Mincho" panose="02020609040205080304" pitchFamily="49" charset="-128"/>
                <a:cs typeface="Arial" panose="020B0604020202020204" pitchFamily="34" charset="0"/>
              </a:rPr>
              <a:t>nébulisateur</a:t>
            </a:r>
            <a:r>
              <a:rPr lang="fr-FR" sz="2229" dirty="0">
                <a:solidFill>
                  <a:srgbClr val="333332"/>
                </a:solidFill>
                <a:latin typeface="Arial" panose="020B0604020202020204" pitchFamily="34" charset="0"/>
                <a:ea typeface="MS Mincho" panose="02020609040205080304" pitchFamily="49" charset="-128"/>
                <a:cs typeface="Arial" panose="020B0604020202020204" pitchFamily="34" charset="0"/>
              </a:rPr>
              <a:t> à tamis vibrant (</a:t>
            </a:r>
            <a:r>
              <a:rPr lang="fr-FR" sz="2229" dirty="0" err="1">
                <a:solidFill>
                  <a:srgbClr val="333332"/>
                </a:solidFill>
                <a:latin typeface="Arial" panose="020B0604020202020204" pitchFamily="34" charset="0"/>
                <a:ea typeface="MS Mincho" panose="02020609040205080304" pitchFamily="49" charset="-128"/>
                <a:cs typeface="Arial" panose="020B0604020202020204" pitchFamily="34" charset="0"/>
              </a:rPr>
              <a:t>Aerogen</a:t>
            </a:r>
            <a:r>
              <a:rPr lang="fr-FR" sz="2229" dirty="0">
                <a:solidFill>
                  <a:srgbClr val="333332"/>
                </a:solidFill>
                <a:latin typeface="Arial" panose="020B0604020202020204" pitchFamily="34" charset="0"/>
                <a:ea typeface="MS Mincho" panose="02020609040205080304" pitchFamily="49" charset="-128"/>
                <a:cs typeface="Arial" panose="020B0604020202020204" pitchFamily="34" charset="0"/>
              </a:rPr>
              <a:t>)</a:t>
            </a:r>
          </a:p>
          <a:p>
            <a:pPr marL="342900" indent="-342900">
              <a:spcBef>
                <a:spcPts val="279"/>
              </a:spcBef>
              <a:buFont typeface="Arial" panose="020B0604020202020204" pitchFamily="34" charset="0"/>
              <a:buChar char="•"/>
            </a:pPr>
            <a:r>
              <a:rPr lang="fr-FR" sz="2229" b="1" dirty="0" err="1">
                <a:solidFill>
                  <a:srgbClr val="333332"/>
                </a:solidFill>
                <a:latin typeface="Arial" panose="020B0604020202020204" pitchFamily="34" charset="0"/>
                <a:ea typeface="MS Mincho" panose="02020609040205080304" pitchFamily="49" charset="-128"/>
                <a:cs typeface="Arial" panose="020B0604020202020204" pitchFamily="34" charset="0"/>
              </a:rPr>
              <a:t>Solumédrol</a:t>
            </a:r>
            <a:r>
              <a:rPr lang="fr-FR" sz="2229" b="1" dirty="0">
                <a:solidFill>
                  <a:srgbClr val="333332"/>
                </a:solidFill>
                <a:latin typeface="Arial" panose="020B0604020202020204" pitchFamily="34" charset="0"/>
                <a:ea typeface="MS Mincho" panose="02020609040205080304" pitchFamily="49" charset="-128"/>
                <a:cs typeface="Arial" panose="020B0604020202020204" pitchFamily="34" charset="0"/>
              </a:rPr>
              <a:t> 1mg/kg</a:t>
            </a:r>
            <a:endParaRPr lang="fr-FR" sz="2229" b="1" dirty="0">
              <a:latin typeface="Arial" panose="020B0604020202020204" pitchFamily="34" charset="0"/>
              <a:ea typeface="MS Mincho" panose="02020609040205080304" pitchFamily="49" charset="-128"/>
              <a:cs typeface="Arial" panose="020B0604020202020204" pitchFamily="34" charset="0"/>
            </a:endParaRPr>
          </a:p>
        </p:txBody>
      </p:sp>
      <p:cxnSp>
        <p:nvCxnSpPr>
          <p:cNvPr id="47" name="Straight Arrow Connector 19">
            <a:extLst>
              <a:ext uri="{FF2B5EF4-FFF2-40B4-BE49-F238E27FC236}">
                <a16:creationId xmlns:a16="http://schemas.microsoft.com/office/drawing/2014/main" id="{42327497-1502-CD37-0E12-DA14366BFE39}"/>
              </a:ext>
            </a:extLst>
          </p:cNvPr>
          <p:cNvCxnSpPr>
            <a:cxnSpLocks/>
          </p:cNvCxnSpPr>
          <p:nvPr/>
        </p:nvCxnSpPr>
        <p:spPr>
          <a:xfrm>
            <a:off x="6095999" y="12436434"/>
            <a:ext cx="2950745" cy="0"/>
          </a:xfrm>
          <a:prstGeom prst="straightConnector1">
            <a:avLst/>
          </a:prstGeom>
          <a:ln w="1905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Text Box 6">
            <a:hlinkClick r:id="rId3" action="ppaction://hlinksldjump"/>
            <a:extLst>
              <a:ext uri="{FF2B5EF4-FFF2-40B4-BE49-F238E27FC236}">
                <a16:creationId xmlns:a16="http://schemas.microsoft.com/office/drawing/2014/main" id="{69BDC793-F482-CCFB-C7D7-30AF27BFCD33}"/>
              </a:ext>
            </a:extLst>
          </p:cNvPr>
          <p:cNvSpPr txBox="1"/>
          <p:nvPr/>
        </p:nvSpPr>
        <p:spPr>
          <a:xfrm>
            <a:off x="4509858" y="10831643"/>
            <a:ext cx="3172282" cy="816890"/>
          </a:xfrm>
          <a:prstGeom prst="rect">
            <a:avLst/>
          </a:prstGeom>
          <a:solidFill>
            <a:schemeClr val="bg1"/>
          </a:solidFill>
          <a:ln w="38100" cmpd="sng">
            <a:solidFill>
              <a:srgbClr val="D29B00"/>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ctr" anchorCtr="0" forceAA="0" compatLnSpc="1">
            <a:prstTxWarp prst="textNoShape">
              <a:avLst/>
            </a:prstTxWarp>
            <a:noAutofit/>
          </a:bodyPr>
          <a:lstStyle/>
          <a:p>
            <a:pPr algn="ctr">
              <a:spcBef>
                <a:spcPts val="279"/>
              </a:spcBef>
            </a:pPr>
            <a:r>
              <a:rPr lang="fr-FR" sz="2200" dirty="0">
                <a:solidFill>
                  <a:srgbClr val="D29B00"/>
                </a:solidFill>
                <a:latin typeface="Arial" panose="020B0604020202020204" pitchFamily="34" charset="0"/>
                <a:ea typeface="MS Mincho" panose="02020609040205080304" pitchFamily="49" charset="-128"/>
                <a:cs typeface="Arial" panose="020B0604020202020204" pitchFamily="34" charset="0"/>
              </a:rPr>
              <a:t>Réévaluation</a:t>
            </a:r>
          </a:p>
        </p:txBody>
      </p:sp>
      <p:cxnSp>
        <p:nvCxnSpPr>
          <p:cNvPr id="21" name="Connecteur droit avec flèche 20">
            <a:extLst>
              <a:ext uri="{FF2B5EF4-FFF2-40B4-BE49-F238E27FC236}">
                <a16:creationId xmlns:a16="http://schemas.microsoft.com/office/drawing/2014/main" id="{D529715E-65FF-4AFB-8381-E788EA7BEAC8}"/>
              </a:ext>
            </a:extLst>
          </p:cNvPr>
          <p:cNvCxnSpPr>
            <a:cxnSpLocks/>
          </p:cNvCxnSpPr>
          <p:nvPr/>
        </p:nvCxnSpPr>
        <p:spPr>
          <a:xfrm>
            <a:off x="1109791" y="5676626"/>
            <a:ext cx="0" cy="1224288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2" name="Text Box 20">
            <a:extLst>
              <a:ext uri="{FF2B5EF4-FFF2-40B4-BE49-F238E27FC236}">
                <a16:creationId xmlns:a16="http://schemas.microsoft.com/office/drawing/2014/main" id="{B908FBFC-D29D-4AE4-A4F5-43F584E65C82}"/>
              </a:ext>
            </a:extLst>
          </p:cNvPr>
          <p:cNvSpPr txBox="1"/>
          <p:nvPr/>
        </p:nvSpPr>
        <p:spPr>
          <a:xfrm>
            <a:off x="1670989" y="13245634"/>
            <a:ext cx="6897468" cy="2588719"/>
          </a:xfrm>
          <a:prstGeom prst="rect">
            <a:avLst/>
          </a:prstGeom>
          <a:solidFill>
            <a:schemeClr val="bg1"/>
          </a:solidFill>
          <a:ln w="38100" cmpd="sng">
            <a:solidFill>
              <a:srgbClr val="007AB0"/>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t" anchorCtr="0" forceAA="0" compatLnSpc="1">
            <a:prstTxWarp prst="textNoShape">
              <a:avLst/>
            </a:prstTxWarp>
            <a:noAutofit/>
          </a:bodyPr>
          <a:lstStyle/>
          <a:p>
            <a:pPr>
              <a:spcBef>
                <a:spcPts val="279"/>
              </a:spcBef>
            </a:pPr>
            <a:r>
              <a:rPr lang="fr-FR" sz="2200" dirty="0">
                <a:solidFill>
                  <a:srgbClr val="007AB0"/>
                </a:solidFill>
                <a:latin typeface="Arial" panose="020B0604020202020204" pitchFamily="34" charset="0"/>
                <a:ea typeface="MS Mincho" panose="02020609040205080304" pitchFamily="49" charset="-128"/>
                <a:cs typeface="Arial" panose="020B0604020202020204" pitchFamily="34" charset="0"/>
              </a:rPr>
              <a:t>Traitement de 2</a:t>
            </a:r>
            <a:r>
              <a:rPr lang="fr-FR" sz="2200" baseline="30000" dirty="0">
                <a:solidFill>
                  <a:srgbClr val="007AB0"/>
                </a:solidFill>
                <a:latin typeface="Arial" panose="020B0604020202020204" pitchFamily="34" charset="0"/>
                <a:ea typeface="MS Mincho" panose="02020609040205080304" pitchFamily="49" charset="-128"/>
                <a:cs typeface="Arial" panose="020B0604020202020204" pitchFamily="34" charset="0"/>
              </a:rPr>
              <a:t>ème</a:t>
            </a:r>
            <a:r>
              <a:rPr lang="fr-FR" sz="2200" dirty="0">
                <a:solidFill>
                  <a:srgbClr val="007AB0"/>
                </a:solidFill>
                <a:latin typeface="Arial" panose="020B0604020202020204" pitchFamily="34" charset="0"/>
                <a:ea typeface="MS Mincho" panose="02020609040205080304" pitchFamily="49" charset="-128"/>
                <a:cs typeface="Arial" panose="020B0604020202020204" pitchFamily="34" charset="0"/>
              </a:rPr>
              <a:t> intention :</a:t>
            </a:r>
          </a:p>
          <a:p>
            <a:pPr>
              <a:spcBef>
                <a:spcPts val="279"/>
              </a:spcBef>
            </a:pPr>
            <a:endParaRPr lang="fr-FR" sz="2400" dirty="0">
              <a:solidFill>
                <a:srgbClr val="C00000"/>
              </a:solidFill>
              <a:latin typeface="Arial" panose="020B0604020202020204" pitchFamily="34" charset="0"/>
              <a:ea typeface="MS Mincho" panose="02020609040205080304" pitchFamily="49" charset="-128"/>
              <a:cs typeface="Arial" panose="020B0604020202020204" pitchFamily="34" charset="0"/>
            </a:endParaRPr>
          </a:p>
          <a:p>
            <a:pPr marL="342900" indent="-342900">
              <a:spcBef>
                <a:spcPts val="279"/>
              </a:spcBef>
              <a:buFont typeface="Arial" panose="020B0604020202020204" pitchFamily="34" charset="0"/>
              <a:buChar char="•"/>
            </a:pPr>
            <a:r>
              <a:rPr lang="fr-FR" sz="24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Poursuite des aérosols en continu (Terbutaline seule)</a:t>
            </a:r>
          </a:p>
          <a:p>
            <a:pPr marL="342900" indent="-342900">
              <a:spcBef>
                <a:spcPts val="279"/>
              </a:spcBef>
              <a:buFont typeface="Arial" panose="020B0604020202020204" pitchFamily="34" charset="0"/>
              <a:buChar char="•"/>
            </a:pPr>
            <a:r>
              <a:rPr lang="fr-FR" sz="24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Sulfate de Magnésium 2g IVL sur 20 minutes</a:t>
            </a:r>
          </a:p>
          <a:p>
            <a:pPr marL="342900" indent="-342900">
              <a:spcBef>
                <a:spcPts val="279"/>
              </a:spcBef>
              <a:buFont typeface="Arial" panose="020B0604020202020204" pitchFamily="34" charset="0"/>
              <a:buChar char="•"/>
            </a:pPr>
            <a:r>
              <a:rPr lang="fr-FR" sz="24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Préparation du plateau d’intubation</a:t>
            </a:r>
          </a:p>
        </p:txBody>
      </p:sp>
      <p:pic>
        <p:nvPicPr>
          <p:cNvPr id="4" name="Image 3"/>
          <p:cNvPicPr>
            <a:picLocks noChangeAspect="1"/>
          </p:cNvPicPr>
          <p:nvPr/>
        </p:nvPicPr>
        <p:blipFill>
          <a:blip r:embed="rId4"/>
          <a:stretch>
            <a:fillRect/>
          </a:stretch>
        </p:blipFill>
        <p:spPr>
          <a:xfrm>
            <a:off x="699201" y="155244"/>
            <a:ext cx="1507477" cy="884975"/>
          </a:xfrm>
          <a:prstGeom prst="rect">
            <a:avLst/>
          </a:prstGeom>
        </p:spPr>
      </p:pic>
      <p:cxnSp>
        <p:nvCxnSpPr>
          <p:cNvPr id="29" name="Straight Arrow Connector 13">
            <a:extLst>
              <a:ext uri="{FF2B5EF4-FFF2-40B4-BE49-F238E27FC236}">
                <a16:creationId xmlns:a16="http://schemas.microsoft.com/office/drawing/2014/main" id="{622FF4B7-EFE2-4CA8-A5BF-61A13527EF3B}"/>
              </a:ext>
            </a:extLst>
          </p:cNvPr>
          <p:cNvCxnSpPr>
            <a:cxnSpLocks/>
          </p:cNvCxnSpPr>
          <p:nvPr/>
        </p:nvCxnSpPr>
        <p:spPr>
          <a:xfrm>
            <a:off x="6054755" y="9868541"/>
            <a:ext cx="0" cy="806922"/>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2" name="ZoneTexte 11">
            <a:extLst>
              <a:ext uri="{FF2B5EF4-FFF2-40B4-BE49-F238E27FC236}">
                <a16:creationId xmlns:a16="http://schemas.microsoft.com/office/drawing/2014/main" id="{B4B7F4B4-7EE2-4ECE-9CCE-F3884333117E}"/>
              </a:ext>
            </a:extLst>
          </p:cNvPr>
          <p:cNvSpPr txBox="1"/>
          <p:nvPr/>
        </p:nvSpPr>
        <p:spPr>
          <a:xfrm>
            <a:off x="6118174" y="12051346"/>
            <a:ext cx="2835325" cy="430887"/>
          </a:xfrm>
          <a:prstGeom prst="rect">
            <a:avLst/>
          </a:prstGeom>
          <a:noFill/>
        </p:spPr>
        <p:txBody>
          <a:bodyPr wrap="square" rtlCol="0">
            <a:spAutoFit/>
          </a:bodyPr>
          <a:lstStyle/>
          <a:p>
            <a:pPr algn="ctr"/>
            <a:r>
              <a:rPr lang="fr-FR" sz="2200" i="1" dirty="0">
                <a:latin typeface="Arial" panose="020B0604020202020204" pitchFamily="34" charset="0"/>
                <a:cs typeface="Arial" panose="020B0604020202020204" pitchFamily="34" charset="0"/>
              </a:rPr>
              <a:t>AMELIORATION</a:t>
            </a:r>
          </a:p>
        </p:txBody>
      </p:sp>
      <p:sp>
        <p:nvSpPr>
          <p:cNvPr id="37" name="Text Box 14">
            <a:extLst>
              <a:ext uri="{FF2B5EF4-FFF2-40B4-BE49-F238E27FC236}">
                <a16:creationId xmlns:a16="http://schemas.microsoft.com/office/drawing/2014/main" id="{CD981B85-0A96-4DCC-ACA4-E4444BFF2FE5}"/>
              </a:ext>
            </a:extLst>
          </p:cNvPr>
          <p:cNvSpPr txBox="1"/>
          <p:nvPr/>
        </p:nvSpPr>
        <p:spPr>
          <a:xfrm>
            <a:off x="9109357" y="11596700"/>
            <a:ext cx="2950738" cy="1679467"/>
          </a:xfrm>
          <a:prstGeom prst="rect">
            <a:avLst/>
          </a:prstGeom>
          <a:solidFill>
            <a:schemeClr val="bg1"/>
          </a:solidFill>
          <a:ln w="38100" cmpd="sng">
            <a:solidFill>
              <a:srgbClr val="007AB0"/>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ctr" anchorCtr="0" forceAA="0" compatLnSpc="1">
            <a:prstTxWarp prst="textNoShape">
              <a:avLst/>
            </a:prstTxWarp>
            <a:noAutofit/>
          </a:bodyPr>
          <a:lstStyle/>
          <a:p>
            <a:pPr algn="ctr">
              <a:spcBef>
                <a:spcPts val="279"/>
              </a:spcBef>
            </a:pPr>
            <a:r>
              <a:rPr lang="fr-FR" sz="2000" dirty="0">
                <a:solidFill>
                  <a:srgbClr val="333332"/>
                </a:solidFill>
                <a:latin typeface="Arial" panose="020B0604020202020204" pitchFamily="34" charset="0"/>
                <a:ea typeface="MS Mincho" panose="02020609040205080304" pitchFamily="49" charset="-128"/>
                <a:cs typeface="Arial" panose="020B0604020202020204" pitchFamily="34" charset="0"/>
              </a:rPr>
              <a:t>Poursuite des aérosols (</a:t>
            </a:r>
            <a:r>
              <a:rPr lang="fr-FR" sz="2000" b="1" dirty="0">
                <a:solidFill>
                  <a:srgbClr val="333332"/>
                </a:solidFill>
                <a:latin typeface="Arial" panose="020B0604020202020204" pitchFamily="34" charset="0"/>
                <a:ea typeface="MS Mincho" panose="02020609040205080304" pitchFamily="49" charset="-128"/>
                <a:cs typeface="Arial" panose="020B0604020202020204" pitchFamily="34" charset="0"/>
              </a:rPr>
              <a:t>Terbutaline seule</a:t>
            </a:r>
            <a:r>
              <a:rPr lang="fr-FR" sz="2000" dirty="0">
                <a:solidFill>
                  <a:srgbClr val="333332"/>
                </a:solidFill>
                <a:latin typeface="Arial" panose="020B0604020202020204" pitchFamily="34" charset="0"/>
                <a:ea typeface="MS Mincho" panose="02020609040205080304" pitchFamily="49" charset="-128"/>
                <a:cs typeface="Arial" panose="020B0604020202020204" pitchFamily="34" charset="0"/>
              </a:rPr>
              <a:t>) jusqu’à l’arrivée à l’hôpital</a:t>
            </a:r>
            <a:endParaRPr lang="fr-FR" sz="2000" dirty="0">
              <a:latin typeface="Arial" panose="020B0604020202020204" pitchFamily="34" charset="0"/>
              <a:ea typeface="MS Mincho" panose="02020609040205080304" pitchFamily="49" charset="-128"/>
              <a:cs typeface="Arial" panose="020B0604020202020204" pitchFamily="34" charset="0"/>
            </a:endParaRPr>
          </a:p>
        </p:txBody>
      </p:sp>
      <p:sp>
        <p:nvSpPr>
          <p:cNvPr id="42" name="Text Box 9">
            <a:extLst>
              <a:ext uri="{FF2B5EF4-FFF2-40B4-BE49-F238E27FC236}">
                <a16:creationId xmlns:a16="http://schemas.microsoft.com/office/drawing/2014/main" id="{ED5CA392-D9A1-637E-1A93-CB2300868BF6}"/>
              </a:ext>
            </a:extLst>
          </p:cNvPr>
          <p:cNvSpPr txBox="1"/>
          <p:nvPr/>
        </p:nvSpPr>
        <p:spPr>
          <a:xfrm>
            <a:off x="7380861" y="15264217"/>
            <a:ext cx="4571251" cy="2213846"/>
          </a:xfrm>
          <a:prstGeom prst="rect">
            <a:avLst/>
          </a:prstGeom>
          <a:solidFill>
            <a:schemeClr val="bg1"/>
          </a:solidFill>
          <a:ln w="38100" cmpd="sng">
            <a:solidFill>
              <a:srgbClr val="EC6B69"/>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t" anchorCtr="0" forceAA="0" compatLnSpc="1">
            <a:prstTxWarp prst="textNoShape">
              <a:avLst/>
            </a:prstTxWarp>
            <a:noAutofit/>
          </a:bodyPr>
          <a:lstStyle/>
          <a:p>
            <a:pPr marL="342900" indent="-342900">
              <a:spcBef>
                <a:spcPts val="279"/>
              </a:spcBef>
              <a:buFont typeface="Arial" panose="020B0604020202020204" pitchFamily="34" charset="0"/>
              <a:buChar char="•"/>
            </a:pPr>
            <a:endParaRPr lang="fr-FR" sz="900" dirty="0">
              <a:solidFill>
                <a:schemeClr val="tx1"/>
              </a:solidFill>
              <a:latin typeface="Arial" panose="020B0604020202020204" pitchFamily="34" charset="0"/>
              <a:ea typeface="MS Mincho" panose="02020609040205080304" pitchFamily="49" charset="-128"/>
              <a:cs typeface="Arial" panose="020B0604020202020204" pitchFamily="34" charset="0"/>
            </a:endParaRPr>
          </a:p>
          <a:p>
            <a:pPr marL="342900" indent="-342900">
              <a:spcBef>
                <a:spcPts val="279"/>
              </a:spcBef>
              <a:buFont typeface="Arial" panose="020B0604020202020204" pitchFamily="34" charset="0"/>
              <a:buChar char="•"/>
            </a:pPr>
            <a:r>
              <a:rPr lang="fr-FR" sz="2000" dirty="0">
                <a:solidFill>
                  <a:schemeClr val="tx1"/>
                </a:solidFill>
                <a:latin typeface="Arial" panose="020B0604020202020204" pitchFamily="34" charset="0"/>
                <a:ea typeface="MS Mincho" panose="02020609040205080304" pitchFamily="49" charset="-128"/>
                <a:cs typeface="Arial" panose="020B0604020202020204" pitchFamily="34" charset="0"/>
              </a:rPr>
              <a:t>La place du salbutamol IVSE           est aujourd’hui discutée</a:t>
            </a:r>
          </a:p>
          <a:p>
            <a:pPr marL="342900" indent="-342900">
              <a:spcBef>
                <a:spcPts val="279"/>
              </a:spcBef>
              <a:buFont typeface="Arial" panose="020B0604020202020204" pitchFamily="34" charset="0"/>
              <a:buChar char="•"/>
            </a:pPr>
            <a:endParaRPr lang="fr-FR" sz="2000" dirty="0">
              <a:solidFill>
                <a:schemeClr val="tx1"/>
              </a:solidFill>
              <a:latin typeface="Arial" panose="020B0604020202020204" pitchFamily="34" charset="0"/>
              <a:ea typeface="MS Mincho" panose="02020609040205080304" pitchFamily="49" charset="-128"/>
              <a:cs typeface="Arial" panose="020B0604020202020204" pitchFamily="34" charset="0"/>
            </a:endParaRPr>
          </a:p>
          <a:p>
            <a:pPr marL="342900" indent="-342900">
              <a:spcBef>
                <a:spcPts val="279"/>
              </a:spcBef>
              <a:buFont typeface="Arial" panose="020B0604020202020204" pitchFamily="34" charset="0"/>
              <a:buChar char="•"/>
            </a:pPr>
            <a:r>
              <a:rPr lang="fr-FR" sz="2000" dirty="0">
                <a:solidFill>
                  <a:schemeClr val="tx1"/>
                </a:solidFill>
                <a:latin typeface="Arial" panose="020B0604020202020204" pitchFamily="34" charset="0"/>
                <a:ea typeface="MS Mincho" panose="02020609040205080304" pitchFamily="49" charset="-128"/>
                <a:cs typeface="Arial" panose="020B0604020202020204" pitchFamily="34" charset="0"/>
              </a:rPr>
              <a:t>La place de la VNI n’est pas définie, à considérer en pré-oxygénation avant IOT</a:t>
            </a:r>
          </a:p>
        </p:txBody>
      </p:sp>
      <p:cxnSp>
        <p:nvCxnSpPr>
          <p:cNvPr id="56" name="Straight Arrow Connector 13">
            <a:extLst>
              <a:ext uri="{FF2B5EF4-FFF2-40B4-BE49-F238E27FC236}">
                <a16:creationId xmlns:a16="http://schemas.microsoft.com/office/drawing/2014/main" id="{E57608C8-23B1-44AC-8FEF-1B64CA6C8C8B}"/>
              </a:ext>
            </a:extLst>
          </p:cNvPr>
          <p:cNvCxnSpPr>
            <a:cxnSpLocks/>
          </p:cNvCxnSpPr>
          <p:nvPr/>
        </p:nvCxnSpPr>
        <p:spPr>
          <a:xfrm>
            <a:off x="4811139" y="15834353"/>
            <a:ext cx="0" cy="2085157"/>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58" name="Text Box 20">
            <a:extLst>
              <a:ext uri="{FF2B5EF4-FFF2-40B4-BE49-F238E27FC236}">
                <a16:creationId xmlns:a16="http://schemas.microsoft.com/office/drawing/2014/main" id="{E11B2D92-1963-4636-AC05-69BA943631A8}"/>
              </a:ext>
            </a:extLst>
          </p:cNvPr>
          <p:cNvSpPr txBox="1"/>
          <p:nvPr/>
        </p:nvSpPr>
        <p:spPr>
          <a:xfrm>
            <a:off x="729785" y="18027013"/>
            <a:ext cx="11167960" cy="4816807"/>
          </a:xfrm>
          <a:prstGeom prst="rect">
            <a:avLst/>
          </a:prstGeom>
          <a:solidFill>
            <a:schemeClr val="bg1"/>
          </a:solidFill>
          <a:ln w="38100" cmpd="sng">
            <a:solidFill>
              <a:srgbClr val="EC6B69"/>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t" anchorCtr="0" forceAA="0" compatLnSpc="1">
            <a:prstTxWarp prst="textNoShape">
              <a:avLst/>
            </a:prstTxWarp>
            <a:noAutofit/>
          </a:bodyPr>
          <a:lstStyle/>
          <a:p>
            <a:pPr>
              <a:spcBef>
                <a:spcPts val="279"/>
              </a:spcBef>
            </a:pPr>
            <a:r>
              <a:rPr lang="fr-FR" sz="2200" dirty="0">
                <a:solidFill>
                  <a:srgbClr val="EC6B69"/>
                </a:solidFill>
                <a:latin typeface="Arial" panose="020B0604020202020204" pitchFamily="34" charset="0"/>
                <a:ea typeface="MS Mincho" panose="02020609040205080304" pitchFamily="49" charset="-128"/>
                <a:cs typeface="Arial" panose="020B0604020202020204" pitchFamily="34" charset="0"/>
              </a:rPr>
              <a:t>Ventilation mécanique :</a:t>
            </a:r>
            <a:r>
              <a:rPr lang="fr-FR" sz="2000" dirty="0">
                <a:solidFill>
                  <a:srgbClr val="EC6B69"/>
                </a:solidFill>
                <a:latin typeface="Arial" panose="020B0604020202020204" pitchFamily="34" charset="0"/>
                <a:ea typeface="MS Mincho" panose="02020609040205080304" pitchFamily="49" charset="-128"/>
                <a:cs typeface="Arial" panose="020B0604020202020204" pitchFamily="34" charset="0"/>
              </a:rPr>
              <a:t> </a:t>
            </a:r>
            <a:r>
              <a:rPr lang="fr-FR" sz="2000" i="1" dirty="0">
                <a:solidFill>
                  <a:srgbClr val="EC6B69"/>
                </a:solidFill>
                <a:latin typeface="Arial" panose="020B0604020202020204" pitchFamily="34" charset="0"/>
                <a:ea typeface="MS Mincho" panose="02020609040205080304" pitchFamily="49" charset="-128"/>
                <a:cs typeface="Arial" panose="020B0604020202020204" pitchFamily="34" charset="0"/>
              </a:rPr>
              <a:t>(si persistance de signes de gravité)</a:t>
            </a:r>
            <a:endParaRPr lang="fr-FR" sz="2000" dirty="0">
              <a:solidFill>
                <a:srgbClr val="EC6B69"/>
              </a:solidFill>
              <a:latin typeface="Arial" panose="020B0604020202020204" pitchFamily="34" charset="0"/>
              <a:ea typeface="MS Mincho" panose="02020609040205080304" pitchFamily="49" charset="-128"/>
              <a:cs typeface="Arial" panose="020B0604020202020204" pitchFamily="34" charset="0"/>
            </a:endParaRPr>
          </a:p>
          <a:p>
            <a:pPr>
              <a:spcBef>
                <a:spcPts val="279"/>
              </a:spcBef>
            </a:pPr>
            <a:r>
              <a:rPr lang="fr-FR" sz="2000" dirty="0">
                <a:solidFill>
                  <a:srgbClr val="333332"/>
                </a:solidFill>
                <a:latin typeface="Arial" panose="020B0604020202020204" pitchFamily="34" charset="0"/>
                <a:ea typeface="MS Mincho" panose="02020609040205080304" pitchFamily="49" charset="-128"/>
                <a:cs typeface="Arial" panose="020B0604020202020204" pitchFamily="34" charset="0"/>
              </a:rPr>
              <a:t>  </a:t>
            </a:r>
            <a:endParaRPr lang="fr-FR" sz="2000" dirty="0">
              <a:latin typeface="Arial" panose="020B0604020202020204" pitchFamily="34" charset="0"/>
              <a:ea typeface="MS Mincho" panose="02020609040205080304" pitchFamily="49" charset="-128"/>
              <a:cs typeface="Arial" panose="020B0604020202020204" pitchFamily="34" charset="0"/>
            </a:endParaRP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Pré-oxygénation assise</a:t>
            </a: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Remplissage vasculaire (prévention du collapsus de </a:t>
            </a:r>
            <a:r>
              <a:rPr lang="fr-FR" sz="2000" dirty="0" err="1">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reventilation</a:t>
            </a: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a:t>
            </a: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Induction en position ½ assise : </a:t>
            </a:r>
            <a:r>
              <a:rPr lang="fr-FR" sz="2000" b="1" dirty="0">
                <a:solidFill>
                  <a:schemeClr val="tx1"/>
                </a:solidFill>
                <a:latin typeface="Arial" panose="020B0604020202020204" pitchFamily="34" charset="0"/>
                <a:ea typeface="MS Mincho" panose="02020609040205080304" pitchFamily="49" charset="-128"/>
                <a:cs typeface="Arial" panose="020B0604020202020204" pitchFamily="34" charset="0"/>
                <a:hlinkClick r:id="rId5">
                  <a:extLst>
                    <a:ext uri="{A12FA001-AC4F-418D-AE19-62706E023703}">
                      <ahyp:hlinkClr xmlns:ahyp="http://schemas.microsoft.com/office/drawing/2018/hyperlinkcolor" xmlns="" val="tx"/>
                    </a:ext>
                  </a:extLst>
                </a:hlinkClick>
              </a:rPr>
              <a:t>Kétamine</a:t>
            </a:r>
            <a:r>
              <a:rPr lang="fr-FR" sz="20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 2-3 mg/kg + </a:t>
            </a:r>
            <a:r>
              <a:rPr lang="fr-FR" sz="2000" b="1" dirty="0" err="1">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Célocurine</a:t>
            </a:r>
            <a:r>
              <a:rPr lang="fr-FR" sz="20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 1 mg/kg</a:t>
            </a: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Chez le patient agité en particulier, une </a:t>
            </a:r>
            <a:r>
              <a:rPr lang="fr-FR" sz="20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intubation en séquence différée (DSI) </a:t>
            </a: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peut-être envisagée pour la pré-</a:t>
            </a:r>
            <a:r>
              <a:rPr lang="fr-FR" sz="2000" dirty="0" err="1">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oxgénation</a:t>
            </a:r>
            <a:endPar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endParaRP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Allongement prudent du patient après l’induction pour exposition et IOT</a:t>
            </a: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Sonde d’IOT du plus gros diamètre possible (8 si possible)</a:t>
            </a: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Curarisation  </a:t>
            </a:r>
            <a:r>
              <a:rPr lang="fr-FR" sz="2000" b="1" dirty="0" err="1">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Atracurium</a:t>
            </a:r>
            <a:r>
              <a:rPr lang="fr-FR" sz="20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 0,3-0,6 mg/kg</a:t>
            </a:r>
          </a:p>
          <a:p>
            <a:pPr marL="342900" indent="-342900">
              <a:lnSpc>
                <a:spcPct val="120000"/>
              </a:lnSpc>
              <a:spcBef>
                <a:spcPts val="279"/>
              </a:spcBef>
              <a:buFont typeface="Arial" panose="020B0604020202020204" pitchFamily="34" charset="0"/>
              <a:buChar char="•"/>
            </a:pP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EtCO2 : hypercapnie permissive</a:t>
            </a:r>
          </a:p>
          <a:p>
            <a:pPr marL="342900" indent="-342900">
              <a:lnSpc>
                <a:spcPct val="120000"/>
              </a:lnSpc>
              <a:spcBef>
                <a:spcPts val="279"/>
              </a:spcBef>
              <a:buFont typeface="Arial" panose="020B0604020202020204" pitchFamily="34" charset="0"/>
              <a:buChar char="•"/>
            </a:pPr>
            <a:r>
              <a:rPr lang="fr-FR" sz="2000" b="1"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Salbutamol IVSE 0,5 mg/h (max 5 mg/h) </a:t>
            </a:r>
            <a:r>
              <a:rPr lang="fr-FR" sz="2000" dirty="0">
                <a:solidFill>
                  <a:schemeClr val="tx1">
                    <a:lumMod val="85000"/>
                    <a:lumOff val="15000"/>
                  </a:schemeClr>
                </a:solidFill>
                <a:latin typeface="Arial" panose="020B0604020202020204" pitchFamily="34" charset="0"/>
                <a:ea typeface="MS Mincho" panose="02020609040205080304" pitchFamily="49" charset="-128"/>
                <a:cs typeface="Arial" panose="020B0604020202020204" pitchFamily="34" charset="0"/>
              </a:rPr>
              <a:t>à discuter avec le service receveur</a:t>
            </a:r>
          </a:p>
        </p:txBody>
      </p:sp>
      <p:sp>
        <p:nvSpPr>
          <p:cNvPr id="49" name="Text Box 23">
            <a:extLst>
              <a:ext uri="{FF2B5EF4-FFF2-40B4-BE49-F238E27FC236}">
                <a16:creationId xmlns:a16="http://schemas.microsoft.com/office/drawing/2014/main" id="{680A507F-B8EC-D2BB-7ED8-AFDD875DC939}"/>
              </a:ext>
            </a:extLst>
          </p:cNvPr>
          <p:cNvSpPr txBox="1"/>
          <p:nvPr/>
        </p:nvSpPr>
        <p:spPr>
          <a:xfrm>
            <a:off x="7939314" y="21303147"/>
            <a:ext cx="3801836" cy="944389"/>
          </a:xfrm>
          <a:prstGeom prst="rect">
            <a:avLst/>
          </a:prstGeom>
          <a:noFill/>
          <a:ln w="38100" cmpd="sng">
            <a:solidFill>
              <a:srgbClr val="D29B00"/>
            </a:solid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66857" tIns="43456" rIns="0" bIns="0" numCol="1" spcCol="0" rtlCol="0" fromWordArt="0" anchor="ctr" anchorCtr="0" forceAA="0" compatLnSpc="1">
            <a:prstTxWarp prst="textNoShape">
              <a:avLst/>
            </a:prstTxWarp>
            <a:noAutofit/>
          </a:bodyPr>
          <a:lstStyle/>
          <a:p>
            <a:pPr algn="ctr">
              <a:spcBef>
                <a:spcPts val="279"/>
              </a:spcBef>
            </a:pPr>
            <a:r>
              <a:rPr lang="fr-FR" sz="2200" b="1" dirty="0">
                <a:solidFill>
                  <a:srgbClr val="D29B00"/>
                </a:solidFill>
                <a:latin typeface="Arial" panose="020B0604020202020204" pitchFamily="34" charset="0"/>
                <a:ea typeface="MS Mincho" panose="02020609040205080304" pitchFamily="49" charset="-128"/>
                <a:cs typeface="Arial" panose="020B0604020202020204" pitchFamily="34" charset="0"/>
              </a:rPr>
              <a:t>Réglages respirateur        </a:t>
            </a:r>
            <a:r>
              <a:rPr lang="fr-FR" sz="2200" b="1" dirty="0">
                <a:solidFill>
                  <a:srgbClr val="D29B00"/>
                </a:solidFill>
                <a:highlight>
                  <a:srgbClr val="D29B00"/>
                </a:highlight>
                <a:latin typeface="Arial" panose="020B0604020202020204" pitchFamily="34" charset="0"/>
                <a:ea typeface="MS Mincho" panose="02020609040205080304" pitchFamily="49" charset="-128"/>
                <a:cs typeface="Arial" panose="020B0604020202020204" pitchFamily="34" charset="0"/>
              </a:rPr>
              <a:t>  </a:t>
            </a:r>
          </a:p>
        </p:txBody>
      </p:sp>
      <p:sp>
        <p:nvSpPr>
          <p:cNvPr id="25" name="ZoneTexte 24">
            <a:extLst>
              <a:ext uri="{FF2B5EF4-FFF2-40B4-BE49-F238E27FC236}">
                <a16:creationId xmlns:a16="http://schemas.microsoft.com/office/drawing/2014/main" id="{9B185D1D-90B3-4681-A650-77B167FA3415}"/>
              </a:ext>
            </a:extLst>
          </p:cNvPr>
          <p:cNvSpPr txBox="1"/>
          <p:nvPr/>
        </p:nvSpPr>
        <p:spPr>
          <a:xfrm rot="16200000">
            <a:off x="-137813" y="11437950"/>
            <a:ext cx="2104915" cy="430887"/>
          </a:xfrm>
          <a:prstGeom prst="rect">
            <a:avLst/>
          </a:prstGeom>
          <a:noFill/>
        </p:spPr>
        <p:txBody>
          <a:bodyPr wrap="square" rtlCol="0">
            <a:spAutoFit/>
          </a:bodyPr>
          <a:lstStyle/>
          <a:p>
            <a:r>
              <a:rPr lang="fr-FR" sz="2200" i="1" dirty="0">
                <a:latin typeface="Arial" panose="020B0604020202020204" pitchFamily="34" charset="0"/>
                <a:cs typeface="Arial" panose="020B0604020202020204" pitchFamily="34" charset="0"/>
              </a:rPr>
              <a:t>CONSIDERER</a:t>
            </a:r>
          </a:p>
        </p:txBody>
      </p:sp>
      <p:pic>
        <p:nvPicPr>
          <p:cNvPr id="6" name="Image 5">
            <a:hlinkClick r:id="rId6" action="ppaction://hlinksldjump"/>
            <a:extLst>
              <a:ext uri="{FF2B5EF4-FFF2-40B4-BE49-F238E27FC236}">
                <a16:creationId xmlns:a16="http://schemas.microsoft.com/office/drawing/2014/main" id="{C64ED13C-FDC7-B486-3CB0-335A99F060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5020" y="2787927"/>
            <a:ext cx="647264" cy="673682"/>
          </a:xfrm>
          <a:prstGeom prst="rect">
            <a:avLst/>
          </a:prstGeom>
        </p:spPr>
      </p:pic>
      <p:pic>
        <p:nvPicPr>
          <p:cNvPr id="7" name="Image 6">
            <a:hlinkClick r:id="rId8" action="ppaction://hlinksldjump"/>
            <a:extLst>
              <a:ext uri="{FF2B5EF4-FFF2-40B4-BE49-F238E27FC236}">
                <a16:creationId xmlns:a16="http://schemas.microsoft.com/office/drawing/2014/main" id="{E75D6802-A93A-1494-92FD-941DB1AAB4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5269" y="7229579"/>
            <a:ext cx="647264" cy="673682"/>
          </a:xfrm>
          <a:prstGeom prst="rect">
            <a:avLst/>
          </a:prstGeom>
        </p:spPr>
      </p:pic>
      <p:pic>
        <p:nvPicPr>
          <p:cNvPr id="8" name="Image 7">
            <a:hlinkClick r:id="rId9" action="ppaction://hlinksldjump"/>
            <a:extLst>
              <a:ext uri="{FF2B5EF4-FFF2-40B4-BE49-F238E27FC236}">
                <a16:creationId xmlns:a16="http://schemas.microsoft.com/office/drawing/2014/main" id="{124CFAAE-9CA1-47A2-90DC-B5BB4D6050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9797" y="13359854"/>
            <a:ext cx="647264" cy="673682"/>
          </a:xfrm>
          <a:prstGeom prst="rect">
            <a:avLst/>
          </a:prstGeom>
        </p:spPr>
      </p:pic>
      <p:pic>
        <p:nvPicPr>
          <p:cNvPr id="9" name="Image 8">
            <a:hlinkClick r:id="rId10" action="ppaction://hlinksldjump"/>
            <a:extLst>
              <a:ext uri="{FF2B5EF4-FFF2-40B4-BE49-F238E27FC236}">
                <a16:creationId xmlns:a16="http://schemas.microsoft.com/office/drawing/2014/main" id="{305FB2A8-432B-1910-006C-CDD54AD38E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9094" y="15366055"/>
            <a:ext cx="647264" cy="673682"/>
          </a:xfrm>
          <a:prstGeom prst="rect">
            <a:avLst/>
          </a:prstGeom>
        </p:spPr>
      </p:pic>
      <p:pic>
        <p:nvPicPr>
          <p:cNvPr id="11" name="Image 10">
            <a:hlinkClick r:id="rId3" action="ppaction://hlinksldjump"/>
            <a:extLst>
              <a:ext uri="{FF2B5EF4-FFF2-40B4-BE49-F238E27FC236}">
                <a16:creationId xmlns:a16="http://schemas.microsoft.com/office/drawing/2014/main" id="{662BEB43-8191-87DF-AADD-02B682654F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8583" y="18226824"/>
            <a:ext cx="647264" cy="673682"/>
          </a:xfrm>
          <a:prstGeom prst="rect">
            <a:avLst/>
          </a:prstGeom>
        </p:spPr>
      </p:pic>
      <p:pic>
        <p:nvPicPr>
          <p:cNvPr id="14" name="Image 13">
            <a:hlinkClick r:id="rId11" action="ppaction://hlinksldjump"/>
            <a:extLst>
              <a:ext uri="{FF2B5EF4-FFF2-40B4-BE49-F238E27FC236}">
                <a16:creationId xmlns:a16="http://schemas.microsoft.com/office/drawing/2014/main" id="{45CE8D81-5155-8B5F-E676-DE6D38506B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5147" y="21454281"/>
            <a:ext cx="647264" cy="673682"/>
          </a:xfrm>
          <a:prstGeom prst="rect">
            <a:avLst/>
          </a:prstGeom>
        </p:spPr>
      </p:pic>
    </p:spTree>
    <p:extLst>
      <p:ext uri="{BB962C8B-B14F-4D97-AF65-F5344CB8AC3E}">
        <p14:creationId xmlns:p14="http://schemas.microsoft.com/office/powerpoint/2010/main" val="346939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CB39E2-6488-7431-80DE-CEC2297ADF31}"/>
              </a:ext>
            </a:extLst>
          </p:cNvPr>
          <p:cNvSpPr/>
          <p:nvPr/>
        </p:nvSpPr>
        <p:spPr>
          <a:xfrm>
            <a:off x="0" y="0"/>
            <a:ext cx="12192000" cy="19080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89C07ABE-0892-EB47-C5ED-840B39A5D7DB}"/>
              </a:ext>
            </a:extLst>
          </p:cNvPr>
          <p:cNvGrpSpPr/>
          <p:nvPr/>
        </p:nvGrpSpPr>
        <p:grpSpPr>
          <a:xfrm>
            <a:off x="0" y="0"/>
            <a:ext cx="12191999" cy="9394705"/>
            <a:chOff x="0" y="0"/>
            <a:chExt cx="12191999" cy="9394705"/>
          </a:xfrm>
        </p:grpSpPr>
        <p:pic>
          <p:nvPicPr>
            <p:cNvPr id="5" name="Picture 2">
              <a:extLst>
                <a:ext uri="{FF2B5EF4-FFF2-40B4-BE49-F238E27FC236}">
                  <a16:creationId xmlns:a16="http://schemas.microsoft.com/office/drawing/2014/main" id="{611646B5-AC5D-A053-84C6-E89C2104D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9286874"/>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611700AA-5AA8-5151-B583-C177262BBECB}"/>
                </a:ext>
              </a:extLst>
            </p:cNvPr>
            <p:cNvSpPr/>
            <p:nvPr/>
          </p:nvSpPr>
          <p:spPr>
            <a:xfrm>
              <a:off x="6095997" y="4643437"/>
              <a:ext cx="2399073" cy="24652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8DD08F09-FA5E-9DC7-E930-30F24879C7B7}"/>
                </a:ext>
              </a:extLst>
            </p:cNvPr>
            <p:cNvSpPr/>
            <p:nvPr/>
          </p:nvSpPr>
          <p:spPr>
            <a:xfrm>
              <a:off x="2757783" y="7432216"/>
              <a:ext cx="5206345" cy="19624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 10">
            <a:extLst>
              <a:ext uri="{FF2B5EF4-FFF2-40B4-BE49-F238E27FC236}">
                <a16:creationId xmlns:a16="http://schemas.microsoft.com/office/drawing/2014/main" id="{A64DB918-B59C-4B0E-B9B6-992B0740C5AE}"/>
              </a:ext>
            </a:extLst>
          </p:cNvPr>
          <p:cNvGrpSpPr/>
          <p:nvPr/>
        </p:nvGrpSpPr>
        <p:grpSpPr>
          <a:xfrm>
            <a:off x="-1" y="9394704"/>
            <a:ext cx="12191999" cy="9571721"/>
            <a:chOff x="1130300" y="13010237"/>
            <a:chExt cx="9931400" cy="7871318"/>
          </a:xfrm>
        </p:grpSpPr>
        <p:pic>
          <p:nvPicPr>
            <p:cNvPr id="12" name="Image 11">
              <a:extLst>
                <a:ext uri="{FF2B5EF4-FFF2-40B4-BE49-F238E27FC236}">
                  <a16:creationId xmlns:a16="http://schemas.microsoft.com/office/drawing/2014/main" id="{963C28E1-6F01-B4B5-075B-053FED7B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13010237"/>
              <a:ext cx="9931400" cy="7736720"/>
            </a:xfrm>
            <a:prstGeom prst="rect">
              <a:avLst/>
            </a:prstGeom>
          </p:spPr>
        </p:pic>
        <p:sp>
          <p:nvSpPr>
            <p:cNvPr id="13" name="Ellipse 12">
              <a:extLst>
                <a:ext uri="{FF2B5EF4-FFF2-40B4-BE49-F238E27FC236}">
                  <a16:creationId xmlns:a16="http://schemas.microsoft.com/office/drawing/2014/main" id="{1E235D1A-D70F-62EE-F3F2-276588A64338}"/>
                </a:ext>
              </a:extLst>
            </p:cNvPr>
            <p:cNvSpPr/>
            <p:nvPr/>
          </p:nvSpPr>
          <p:spPr>
            <a:xfrm>
              <a:off x="2298700" y="19088565"/>
              <a:ext cx="2806700" cy="17929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52239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E32B9B4-2AA7-4E52-B054-72A077A6AA9E}"/>
              </a:ext>
            </a:extLst>
          </p:cNvPr>
          <p:cNvSpPr txBox="1"/>
          <p:nvPr/>
        </p:nvSpPr>
        <p:spPr>
          <a:xfrm>
            <a:off x="0" y="-1"/>
            <a:ext cx="12192000" cy="59868000"/>
          </a:xfrm>
          <a:prstGeom prst="rect">
            <a:avLst/>
          </a:prstGeom>
          <a:solidFill>
            <a:srgbClr val="FFFF00"/>
          </a:solidFill>
        </p:spPr>
        <p:txBody>
          <a:bodyPr wrap="square" rtlCol="0">
            <a:spAutoFit/>
          </a:bodyPr>
          <a:lstStyle/>
          <a:p>
            <a:pPr algn="just"/>
            <a:r>
              <a:rPr lang="fr-FR" sz="4000" b="1" dirty="0">
                <a:latin typeface="Arial" panose="020B0604020202020204" pitchFamily="34" charset="0"/>
                <a:cs typeface="Arial" panose="020B0604020202020204" pitchFamily="34" charset="0"/>
              </a:rPr>
              <a:t>RATIONNEL</a:t>
            </a:r>
          </a:p>
          <a:p>
            <a:pPr algn="just"/>
            <a:endParaRPr lang="fr-FR" sz="4000" b="1" dirty="0">
              <a:latin typeface="Arial" panose="020B0604020202020204" pitchFamily="34" charset="0"/>
              <a:cs typeface="Arial" panose="020B0604020202020204" pitchFamily="34" charset="0"/>
            </a:endParaRPr>
          </a:p>
          <a:p>
            <a:pPr algn="just"/>
            <a:r>
              <a:rPr lang="fr-FR" sz="4000" b="1" dirty="0">
                <a:latin typeface="Arial" panose="020B0604020202020204" pitchFamily="34" charset="0"/>
                <a:cs typeface="Arial" panose="020B0604020202020204" pitchFamily="34" charset="0"/>
              </a:rPr>
              <a:t>Aérosols / </a:t>
            </a:r>
            <a:r>
              <a:rPr lang="fr-FR" sz="4000" b="1" dirty="0" err="1">
                <a:latin typeface="Arial" panose="020B0604020202020204" pitchFamily="34" charset="0"/>
                <a:cs typeface="Arial" panose="020B0604020202020204" pitchFamily="34" charset="0"/>
              </a:rPr>
              <a:t>ipratropium</a:t>
            </a:r>
            <a:r>
              <a:rPr lang="fr-FR" sz="4000" b="1" dirty="0">
                <a:latin typeface="Arial" panose="020B0604020202020204" pitchFamily="34" charset="0"/>
                <a:cs typeface="Arial" panose="020B0604020202020204" pitchFamily="34" charset="0"/>
              </a:rPr>
              <a:t> :</a:t>
            </a:r>
          </a:p>
          <a:p>
            <a:pPr algn="just"/>
            <a:r>
              <a:rPr lang="fr-FR" sz="4000" dirty="0">
                <a:latin typeface="Arial" panose="020B0604020202020204" pitchFamily="34" charset="0"/>
                <a:cs typeface="Arial" panose="020B0604020202020204" pitchFamily="34" charset="0"/>
              </a:rPr>
              <a:t>Une dose de 0,5 mg d’</a:t>
            </a:r>
            <a:r>
              <a:rPr lang="fr-FR" sz="4000" dirty="0" err="1">
                <a:latin typeface="Arial" panose="020B0604020202020204" pitchFamily="34" charset="0"/>
                <a:cs typeface="Arial" panose="020B0604020202020204" pitchFamily="34" charset="0"/>
              </a:rPr>
              <a:t>ipratropium</a:t>
            </a:r>
            <a:r>
              <a:rPr lang="fr-FR" sz="4000" dirty="0">
                <a:latin typeface="Arial" panose="020B0604020202020204" pitchFamily="34" charset="0"/>
                <a:cs typeface="Arial" panose="020B0604020202020204" pitchFamily="34" charset="0"/>
              </a:rPr>
              <a:t> toutes les 8h est suffisante. Il n’a pas été démontré de bénéfice à l’utilisation de doses initiales répétées d’anticholinergiques : une administration unique ne semble pas moins efficace qu’une dose toutes les 60 minutes. Il était au contraire observé une augmentation globale des effets indésirables.</a:t>
            </a:r>
          </a:p>
          <a:p>
            <a:pPr algn="just"/>
            <a:endParaRPr lang="fr-FR" sz="4000" dirty="0">
              <a:latin typeface="Arial" panose="020B0604020202020204" pitchFamily="34" charset="0"/>
              <a:cs typeface="Arial" panose="020B0604020202020204" pitchFamily="34" charset="0"/>
            </a:endParaRPr>
          </a:p>
          <a:p>
            <a:pPr algn="just"/>
            <a:r>
              <a:rPr lang="fr-FR" sz="4000" b="1" dirty="0">
                <a:latin typeface="Arial" panose="020B0604020202020204" pitchFamily="34" charset="0"/>
                <a:cs typeface="Arial" panose="020B0604020202020204" pitchFamily="34" charset="0"/>
              </a:rPr>
              <a:t>Sulfate de magnésium : </a:t>
            </a:r>
          </a:p>
          <a:p>
            <a:pPr algn="just"/>
            <a:r>
              <a:rPr lang="fr-FR" sz="4000" dirty="0">
                <a:latin typeface="Arial" panose="020B0604020202020204" pitchFamily="34" charset="0"/>
                <a:cs typeface="Arial" panose="020B0604020202020204" pitchFamily="34" charset="0"/>
              </a:rPr>
              <a:t>Les guidelines 2018 de la SLRF ne recommandent pas l’utilisation du sulfate de magnésium de manière systématique. Néanmoins, un certain nombre de travaux </a:t>
            </a:r>
            <a:r>
              <a:rPr lang="fr-FR" sz="4000" dirty="0" smtClean="0">
                <a:latin typeface="Arial" panose="020B0604020202020204" pitchFamily="34" charset="0"/>
                <a:cs typeface="Arial" panose="020B0604020202020204" pitchFamily="34" charset="0"/>
              </a:rPr>
              <a:t>suggèrent </a:t>
            </a:r>
            <a:r>
              <a:rPr lang="fr-FR" sz="4000" dirty="0">
                <a:latin typeface="Arial" panose="020B0604020202020204" pitchFamily="34" charset="0"/>
                <a:cs typeface="Arial" panose="020B0604020202020204" pitchFamily="34" charset="0"/>
              </a:rPr>
              <a:t>une efficacité du sulfate de magnésium chez les patients les plus graves. Les études s’accordent en revanche pour souligner sa bonne tolérance et l’absence d’effets secondaires graves. Le sulfate de magnésium apparaît également dans les recommandations 2017 de la SFAR, mais doit être réservée aux malades les plus graves.</a:t>
            </a:r>
          </a:p>
          <a:p>
            <a:pPr algn="just"/>
            <a:endParaRPr lang="fr-FR" sz="4000" dirty="0">
              <a:latin typeface="Arial" panose="020B0604020202020204" pitchFamily="34" charset="0"/>
              <a:cs typeface="Arial" panose="020B0604020202020204" pitchFamily="34" charset="0"/>
            </a:endParaRPr>
          </a:p>
          <a:p>
            <a:pPr algn="just"/>
            <a:r>
              <a:rPr lang="fr-FR" sz="4000" b="1" dirty="0">
                <a:latin typeface="Arial" panose="020B0604020202020204" pitchFamily="34" charset="0"/>
                <a:cs typeface="Arial" panose="020B0604020202020204" pitchFamily="34" charset="0"/>
              </a:rPr>
              <a:t>Salbutamol IVSE :</a:t>
            </a:r>
          </a:p>
          <a:p>
            <a:pPr algn="just"/>
            <a:r>
              <a:rPr lang="fr-FR" sz="4000" dirty="0">
                <a:latin typeface="Arial" panose="020B0604020202020204" pitchFamily="34" charset="0"/>
                <a:cs typeface="Arial" panose="020B0604020202020204" pitchFamily="34" charset="0"/>
              </a:rPr>
              <a:t>La conférence de consensus GINA 2015 souligne qu’aucun effet bénéfique n’a été mis en évidence comparativement au </a:t>
            </a:r>
            <a:r>
              <a:rPr lang="fr-FR" sz="4000" dirty="0" err="1">
                <a:latin typeface="Arial" panose="020B0604020202020204" pitchFamily="34" charset="0"/>
                <a:cs typeface="Arial" panose="020B0604020202020204" pitchFamily="34" charset="0"/>
              </a:rPr>
              <a:t>Sabutamol</a:t>
            </a:r>
            <a:r>
              <a:rPr lang="fr-FR" sz="4000" dirty="0">
                <a:latin typeface="Arial" panose="020B0604020202020204" pitchFamily="34" charset="0"/>
                <a:cs typeface="Arial" panose="020B0604020202020204" pitchFamily="34" charset="0"/>
              </a:rPr>
              <a:t> en nébulisation (Grade A). Son utilisation est en outre source d’effets indésirables fréquents et potentiellement sévères (tachycardies supra </a:t>
            </a:r>
            <a:r>
              <a:rPr lang="fr-FR" sz="4000" dirty="0" err="1">
                <a:latin typeface="Arial" panose="020B0604020202020204" pitchFamily="34" charset="0"/>
                <a:cs typeface="Arial" panose="020B0604020202020204" pitchFamily="34" charset="0"/>
              </a:rPr>
              <a:t>ventrilculaires</a:t>
            </a:r>
            <a:r>
              <a:rPr lang="fr-FR" sz="4000" dirty="0">
                <a:latin typeface="Arial" panose="020B0604020202020204" pitchFamily="34" charset="0"/>
                <a:cs typeface="Arial" panose="020B0604020202020204" pitchFamily="34" charset="0"/>
              </a:rPr>
              <a:t>, hyperexcitabilité ventriculaire). Néanmoins, les recommandations 2017 de la SFAR propose de discuter son utilisation en cas d’impossibilité d’administration par nébulisation. Les guidelines 2018 de la SRLF ne retiennent pour leur part pas d’indication en 1ère intention, sans trancher quant à sa place éventuelle dans la suite de </a:t>
            </a:r>
            <a:r>
              <a:rPr lang="fr-FR" sz="4000" dirty="0" smtClean="0">
                <a:latin typeface="Arial" panose="020B0604020202020204" pitchFamily="34" charset="0"/>
                <a:cs typeface="Arial" panose="020B0604020202020204" pitchFamily="34" charset="0"/>
              </a:rPr>
              <a:t>l’algorithme </a:t>
            </a:r>
            <a:r>
              <a:rPr lang="fr-FR" sz="4000" dirty="0">
                <a:latin typeface="Arial" panose="020B0604020202020204" pitchFamily="34" charset="0"/>
                <a:cs typeface="Arial" panose="020B0604020202020204" pitchFamily="34" charset="0"/>
              </a:rPr>
              <a:t>de prise en charge. Enfin, les British Guidelines 2017 ne retiennent pas l’indication d’une administration IVSE du </a:t>
            </a:r>
            <a:r>
              <a:rPr lang="fr-FR" sz="4000" dirty="0" err="1">
                <a:latin typeface="Arial" panose="020B0604020202020204" pitchFamily="34" charset="0"/>
                <a:cs typeface="Arial" panose="020B0604020202020204" pitchFamily="34" charset="0"/>
              </a:rPr>
              <a:t>Sabutamol</a:t>
            </a:r>
            <a:r>
              <a:rPr lang="fr-FR" sz="4000" dirty="0">
                <a:latin typeface="Arial" panose="020B0604020202020204" pitchFamily="34" charset="0"/>
                <a:cs typeface="Arial" panose="020B0604020202020204" pitchFamily="34" charset="0"/>
              </a:rPr>
              <a:t> tant que la voie inhalée reste disponible. Son utilisation en 2ème intention reste donc envisageable à la posologie initiale de 0,5 </a:t>
            </a:r>
            <a:r>
              <a:rPr lang="fr-FR" sz="4000" dirty="0" err="1">
                <a:latin typeface="Arial" panose="020B0604020202020204" pitchFamily="34" charset="0"/>
                <a:cs typeface="Arial" panose="020B0604020202020204" pitchFamily="34" charset="0"/>
              </a:rPr>
              <a:t>mg.h</a:t>
            </a:r>
            <a:r>
              <a:rPr lang="fr-FR" sz="4000" dirty="0">
                <a:latin typeface="Arial" panose="020B0604020202020204" pitchFamily="34" charset="0"/>
                <a:cs typeface="Arial" panose="020B0604020202020204" pitchFamily="34" charset="0"/>
              </a:rPr>
              <a:t> progressivement sans dépasser 5 </a:t>
            </a:r>
            <a:r>
              <a:rPr lang="fr-FR" sz="4000" dirty="0" err="1">
                <a:latin typeface="Arial" panose="020B0604020202020204" pitchFamily="34" charset="0"/>
                <a:cs typeface="Arial" panose="020B0604020202020204" pitchFamily="34" charset="0"/>
              </a:rPr>
              <a:t>mg.h</a:t>
            </a:r>
            <a:r>
              <a:rPr lang="fr-FR" sz="4000" dirty="0">
                <a:latin typeface="Arial" panose="020B0604020202020204" pitchFamily="34" charset="0"/>
                <a:cs typeface="Arial" panose="020B0604020202020204" pitchFamily="34" charset="0"/>
              </a:rPr>
              <a:t>, ou secondairement chez le patient intubé pour lequel les nébulisations ne peuvent être poursuivies avant l’arrivée en service de réanimation. Idéalement celle-ci devrait être discutée en amont avec le service receveur de réanimation.</a:t>
            </a:r>
          </a:p>
          <a:p>
            <a:pPr algn="just"/>
            <a:endParaRPr lang="fr-FR" sz="4000" dirty="0">
              <a:latin typeface="Arial" panose="020B0604020202020204" pitchFamily="34" charset="0"/>
              <a:cs typeface="Arial" panose="020B0604020202020204" pitchFamily="34" charset="0"/>
            </a:endParaRPr>
          </a:p>
          <a:p>
            <a:pPr algn="just"/>
            <a:r>
              <a:rPr lang="fr-FR" sz="4000" b="1" dirty="0">
                <a:latin typeface="Arial" panose="020B0604020202020204" pitchFamily="34" charset="0"/>
                <a:cs typeface="Arial" panose="020B0604020202020204" pitchFamily="34" charset="0"/>
              </a:rPr>
              <a:t>VNI :</a:t>
            </a:r>
          </a:p>
          <a:p>
            <a:pPr algn="just"/>
            <a:r>
              <a:rPr lang="fr-FR" sz="4000" dirty="0">
                <a:latin typeface="Arial" panose="020B0604020202020204" pitchFamily="34" charset="0"/>
                <a:cs typeface="Arial" panose="020B0604020202020204" pitchFamily="34" charset="0"/>
              </a:rPr>
              <a:t>La place de la VNI n’est pas établie à l’heure actuelle du fait de papiers discordants. Son utilisation pourrait être discutée par un opérateur expérimenté en pré-oxygénation avant ISR et IOT, compte tenu des résultats obtenus dans d’autres populations (SRLF 2018).</a:t>
            </a:r>
          </a:p>
          <a:p>
            <a:pPr algn="just"/>
            <a:endParaRPr lang="fr-FR" sz="4000" dirty="0">
              <a:latin typeface="Arial" panose="020B0604020202020204" pitchFamily="34" charset="0"/>
              <a:cs typeface="Arial" panose="020B0604020202020204" pitchFamily="34" charset="0"/>
            </a:endParaRPr>
          </a:p>
          <a:p>
            <a:pPr algn="just"/>
            <a:r>
              <a:rPr lang="fr-FR" sz="4000" b="1" dirty="0">
                <a:latin typeface="Arial" panose="020B0604020202020204" pitchFamily="34" charset="0"/>
                <a:cs typeface="Arial" panose="020B0604020202020204" pitchFamily="34" charset="0"/>
              </a:rPr>
              <a:t>Induction / kétamine :</a:t>
            </a:r>
          </a:p>
          <a:p>
            <a:pPr algn="just"/>
            <a:r>
              <a:rPr lang="fr-FR" sz="4000" dirty="0">
                <a:latin typeface="Arial" panose="020B0604020202020204" pitchFamily="34" charset="0"/>
                <a:cs typeface="Arial" panose="020B0604020202020204" pitchFamily="34" charset="0"/>
              </a:rPr>
              <a:t>Du fait de son effet bronchodilatateur, la Kétamine est la drogue d’induction de choix. Sa posologie reste inchangée, de 2 à 3 mg.kg IVD. Sonde d’IOT : Sonde du plus grand diamètre possible (N°8) pour réduire au maximum les résistances dynamiques expiratoires.</a:t>
            </a:r>
          </a:p>
          <a:p>
            <a:pPr algn="just"/>
            <a:endParaRPr lang="fr-FR" sz="4000" dirty="0">
              <a:latin typeface="Arial" panose="020B0604020202020204" pitchFamily="34" charset="0"/>
              <a:cs typeface="Arial" panose="020B0604020202020204" pitchFamily="34" charset="0"/>
            </a:endParaRPr>
          </a:p>
          <a:p>
            <a:pPr algn="just"/>
            <a:r>
              <a:rPr lang="fr-FR" sz="4000" b="1" dirty="0">
                <a:latin typeface="Arial" panose="020B0604020202020204" pitchFamily="34" charset="0"/>
                <a:cs typeface="Arial" panose="020B0604020202020204" pitchFamily="34" charset="0"/>
              </a:rPr>
              <a:t>Curarisation / </a:t>
            </a:r>
            <a:r>
              <a:rPr lang="fr-FR" sz="4000" b="1" dirty="0" err="1">
                <a:latin typeface="Arial" panose="020B0604020202020204" pitchFamily="34" charset="0"/>
                <a:cs typeface="Arial" panose="020B0604020202020204" pitchFamily="34" charset="0"/>
              </a:rPr>
              <a:t>atracrium</a:t>
            </a:r>
            <a:r>
              <a:rPr lang="fr-FR" sz="4000" b="1" dirty="0">
                <a:latin typeface="Arial" panose="020B0604020202020204" pitchFamily="34" charset="0"/>
                <a:cs typeface="Arial" panose="020B0604020202020204" pitchFamily="34" charset="0"/>
              </a:rPr>
              <a:t> :</a:t>
            </a:r>
          </a:p>
          <a:p>
            <a:pPr algn="just"/>
            <a:r>
              <a:rPr lang="fr-FR" sz="4000" dirty="0">
                <a:latin typeface="Arial" panose="020B0604020202020204" pitchFamily="34" charset="0"/>
                <a:cs typeface="Arial" panose="020B0604020202020204" pitchFamily="34" charset="0"/>
              </a:rPr>
              <a:t>La curarisation est fortement conseillée chez ces patients pour assurer une ventilation optimale. Une posologie d’</a:t>
            </a:r>
            <a:r>
              <a:rPr lang="fr-FR" sz="4000" dirty="0" err="1">
                <a:latin typeface="Arial" panose="020B0604020202020204" pitchFamily="34" charset="0"/>
                <a:cs typeface="Arial" panose="020B0604020202020204" pitchFamily="34" charset="0"/>
              </a:rPr>
              <a:t>atracurium</a:t>
            </a:r>
            <a:r>
              <a:rPr lang="fr-FR" sz="4000" dirty="0">
                <a:latin typeface="Arial" panose="020B0604020202020204" pitchFamily="34" charset="0"/>
                <a:cs typeface="Arial" panose="020B0604020202020204" pitchFamily="34" charset="0"/>
              </a:rPr>
              <a:t> à 0,5 mg.kg est habituellement suffisante pour assurer un blocage neuromusculaire complet. Ce blocage est cliniquement efficace durant 20 à 35 minutes. Des administrations itératives sont possibles sans effet cumulatif, à intervalles réguliers de 15 à 20 minutes et à la posologie de 0,1 à 0,2 mg.kg. A noter que les patients asthmatiques sont plus à risque d’</a:t>
            </a:r>
            <a:r>
              <a:rPr lang="fr-FR" sz="4000" dirty="0" err="1">
                <a:latin typeface="Arial" panose="020B0604020202020204" pitchFamily="34" charset="0"/>
                <a:cs typeface="Arial" panose="020B0604020202020204" pitchFamily="34" charset="0"/>
              </a:rPr>
              <a:t>histamino</a:t>
            </a:r>
            <a:r>
              <a:rPr lang="fr-FR" sz="4000" dirty="0">
                <a:latin typeface="Arial" panose="020B0604020202020204" pitchFamily="34" charset="0"/>
                <a:cs typeface="Arial" panose="020B0604020202020204" pitchFamily="34" charset="0"/>
              </a:rPr>
              <a:t>-libération lors de l’administration de curare, avec risque de majoration d’un collapsus. Ce risque pourrait être limité par une administration initiale ne dépassant 0,4 mg.kg, avec réévaluation selon l’adaptation au respirateur.</a:t>
            </a:r>
          </a:p>
          <a:p>
            <a:pPr algn="just"/>
            <a:endParaRPr lang="fr-FR" sz="4000" dirty="0">
              <a:latin typeface="Arial" panose="020B0604020202020204" pitchFamily="34" charset="0"/>
              <a:cs typeface="Arial" panose="020B0604020202020204" pitchFamily="34" charset="0"/>
            </a:endParaRPr>
          </a:p>
          <a:p>
            <a:pPr algn="just"/>
            <a:r>
              <a:rPr lang="fr-FR" sz="4000" b="1" dirty="0">
                <a:latin typeface="Arial" panose="020B0604020202020204" pitchFamily="34" charset="0"/>
                <a:cs typeface="Arial" panose="020B0604020202020204" pitchFamily="34" charset="0"/>
              </a:rPr>
              <a:t>Ventilation mécanique : </a:t>
            </a:r>
          </a:p>
          <a:p>
            <a:pPr algn="just"/>
            <a:r>
              <a:rPr lang="fr-FR" sz="4000" dirty="0">
                <a:latin typeface="Arial" panose="020B0604020202020204" pitchFamily="34" charset="0"/>
                <a:cs typeface="Arial" panose="020B0604020202020204" pitchFamily="34" charset="0"/>
              </a:rPr>
              <a:t>o Le temps </a:t>
            </a:r>
            <a:r>
              <a:rPr lang="fr-FR" sz="4000" dirty="0" smtClean="0">
                <a:latin typeface="Arial" panose="020B0604020202020204" pitchFamily="34" charset="0"/>
                <a:cs typeface="Arial" panose="020B0604020202020204" pitchFamily="34" charset="0"/>
              </a:rPr>
              <a:t>d’insufflation </a:t>
            </a:r>
            <a:r>
              <a:rPr lang="fr-FR" sz="4000" dirty="0">
                <a:latin typeface="Arial" panose="020B0604020202020204" pitchFamily="34" charset="0"/>
                <a:cs typeface="Arial" panose="020B0604020202020204" pitchFamily="34" charset="0"/>
              </a:rPr>
              <a:t>doit être court, d’où la nécessité d’un débit </a:t>
            </a:r>
            <a:r>
              <a:rPr lang="fr-FR" sz="4000" dirty="0" smtClean="0">
                <a:latin typeface="Arial" panose="020B0604020202020204" pitchFamily="34" charset="0"/>
                <a:cs typeface="Arial" panose="020B0604020202020204" pitchFamily="34" charset="0"/>
              </a:rPr>
              <a:t>d’insufflation </a:t>
            </a:r>
            <a:r>
              <a:rPr lang="fr-FR" sz="4000" dirty="0">
                <a:latin typeface="Arial" panose="020B0604020202020204" pitchFamily="34" charset="0"/>
                <a:cs typeface="Arial" panose="020B0604020202020204" pitchFamily="34" charset="0"/>
              </a:rPr>
              <a:t>élevé de l’ordre de 80 </a:t>
            </a:r>
            <a:r>
              <a:rPr lang="fr-FR" sz="4000" dirty="0" err="1">
                <a:latin typeface="Arial" panose="020B0604020202020204" pitchFamily="34" charset="0"/>
                <a:cs typeface="Arial" panose="020B0604020202020204" pitchFamily="34" charset="0"/>
              </a:rPr>
              <a:t>L.min</a:t>
            </a:r>
            <a:r>
              <a:rPr lang="fr-FR" sz="4000" dirty="0">
                <a:latin typeface="Arial" panose="020B0604020202020204" pitchFamily="34" charset="0"/>
                <a:cs typeface="Arial" panose="020B0604020202020204" pitchFamily="34" charset="0"/>
              </a:rPr>
              <a:t> (la pression d’insufflation sera donc élevée, ce qui est normal : penser à régler les alarmes)</a:t>
            </a:r>
          </a:p>
          <a:p>
            <a:pPr algn="just"/>
            <a:r>
              <a:rPr lang="fr-FR" sz="4000" dirty="0">
                <a:latin typeface="Arial" panose="020B0604020202020204" pitchFamily="34" charset="0"/>
                <a:cs typeface="Arial" panose="020B0604020202020204" pitchFamily="34" charset="0"/>
              </a:rPr>
              <a:t>o Un temps inspiratoire court couplé à une fréquence respiratoire basse permet d’augmenter le temps expiratoire. </a:t>
            </a:r>
          </a:p>
          <a:p>
            <a:pPr algn="just"/>
            <a:r>
              <a:rPr lang="fr-FR" sz="4000" dirty="0">
                <a:latin typeface="Arial" panose="020B0604020202020204" pitchFamily="34" charset="0"/>
                <a:cs typeface="Arial" panose="020B0604020202020204" pitchFamily="34" charset="0"/>
              </a:rPr>
              <a:t>o Une fréquence comprise entre 10 et 12c/min semble une valeur adaptée à l’initiation de la ventilation </a:t>
            </a:r>
            <a:r>
              <a:rPr lang="fr-FR" sz="4000" dirty="0" err="1">
                <a:latin typeface="Arial" panose="020B0604020202020204" pitchFamily="34" charset="0"/>
                <a:cs typeface="Arial" panose="020B0604020202020204" pitchFamily="34" charset="0"/>
              </a:rPr>
              <a:t>pré-hospitalière</a:t>
            </a:r>
            <a:r>
              <a:rPr lang="fr-FR" sz="4000" dirty="0">
                <a:latin typeface="Arial" panose="020B0604020202020204" pitchFamily="34" charset="0"/>
                <a:cs typeface="Arial" panose="020B0604020202020204" pitchFamily="34" charset="0"/>
              </a:rPr>
              <a:t> compte tenu de l’absence de paramètres gazométriques </a:t>
            </a:r>
          </a:p>
          <a:p>
            <a:pPr algn="just"/>
            <a:r>
              <a:rPr lang="fr-FR" sz="4000" dirty="0">
                <a:latin typeface="Arial" panose="020B0604020202020204" pitchFamily="34" charset="0"/>
                <a:cs typeface="Arial" panose="020B0604020202020204" pitchFamily="34" charset="0"/>
              </a:rPr>
              <a:t>o Une pression de crête &lt; 40 cmH20 est un bon reflet des résistances bronchiques </a:t>
            </a:r>
          </a:p>
          <a:p>
            <a:pPr algn="just"/>
            <a:r>
              <a:rPr lang="fr-FR" sz="4000" dirty="0">
                <a:latin typeface="Arial" panose="020B0604020202020204" pitchFamily="34" charset="0"/>
                <a:cs typeface="Arial" panose="020B0604020202020204" pitchFamily="34" charset="0"/>
              </a:rPr>
              <a:t>o La PEP doit être comprise entre 0 et 5, son bénéfice sur l’hyperinflation dynamique reste incertain </a:t>
            </a: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a:p>
            <a:pPr algn="just"/>
            <a:endParaRPr lang="fr-F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129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A22D88-E60E-6E4A-F0A9-CDDDECC2E1DC}"/>
              </a:ext>
            </a:extLst>
          </p:cNvPr>
          <p:cNvSpPr/>
          <p:nvPr/>
        </p:nvSpPr>
        <p:spPr>
          <a:xfrm>
            <a:off x="0" y="0"/>
            <a:ext cx="12192000" cy="28800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4EADAC4-5FCD-268B-D970-24233B240146}"/>
              </a:ext>
            </a:extLst>
          </p:cNvPr>
          <p:cNvSpPr txBox="1"/>
          <p:nvPr/>
        </p:nvSpPr>
        <p:spPr>
          <a:xfrm>
            <a:off x="0" y="0"/>
            <a:ext cx="12192000" cy="28407777"/>
          </a:xfrm>
          <a:prstGeom prst="rect">
            <a:avLst/>
          </a:prstGeom>
          <a:noFill/>
        </p:spPr>
        <p:txBody>
          <a:bodyPr wrap="square">
            <a:spAutoFit/>
          </a:bodyPr>
          <a:lstStyle/>
          <a:p>
            <a:pPr algn="ctr"/>
            <a:r>
              <a:rPr lang="fr-FR" sz="4000" b="1" dirty="0">
                <a:latin typeface="Arial" panose="020B0604020202020204" pitchFamily="34" charset="0"/>
                <a:ea typeface="MS Mincho" panose="02020609040205080304" pitchFamily="49" charset="-128"/>
                <a:cs typeface="Arial" panose="020B0604020202020204" pitchFamily="34" charset="0"/>
              </a:rPr>
              <a:t>Eliminer systématiquement un pneumothorax</a:t>
            </a:r>
          </a:p>
          <a:p>
            <a:r>
              <a:rPr lang="fr-FR" sz="4000" dirty="0">
                <a:latin typeface="Arial" panose="020B0604020202020204" pitchFamily="34" charset="0"/>
                <a:ea typeface="MS Mincho" panose="02020609040205080304" pitchFamily="49" charset="-128"/>
                <a:cs typeface="Arial" panose="020B0604020202020204" pitchFamily="34" charset="0"/>
              </a:rPr>
              <a:t/>
            </a:r>
            <a:br>
              <a:rPr lang="fr-FR" sz="4000" dirty="0">
                <a:latin typeface="Arial" panose="020B0604020202020204" pitchFamily="34" charset="0"/>
                <a:ea typeface="MS Mincho" panose="02020609040205080304" pitchFamily="49" charset="-128"/>
                <a:cs typeface="Arial" panose="020B0604020202020204" pitchFamily="34" charset="0"/>
              </a:rPr>
            </a:br>
            <a:r>
              <a:rPr lang="fr-FR" sz="4000" dirty="0">
                <a:latin typeface="Arial" panose="020B0604020202020204" pitchFamily="34" charset="0"/>
                <a:ea typeface="MS Mincho" panose="02020609040205080304" pitchFamily="49" charset="-128"/>
                <a:cs typeface="Arial" panose="020B0604020202020204" pitchFamily="34" charset="0"/>
              </a:rPr>
              <a:t>En cas de silence auscultatoire, l’échographie pleurale peut aider à l’orientation diagnostique :</a:t>
            </a:r>
          </a:p>
          <a:p>
            <a:endParaRPr lang="fr-FR" sz="4000" dirty="0">
              <a:latin typeface="Arial" panose="020B0604020202020204" pitchFamily="34" charset="0"/>
              <a:ea typeface="MS Mincho" panose="02020609040205080304" pitchFamily="49" charset="-128"/>
              <a:cs typeface="Arial" panose="020B0604020202020204" pitchFamily="34" charset="0"/>
            </a:endParaRPr>
          </a:p>
          <a:p>
            <a:r>
              <a:rPr lang="fr-FR" sz="4000" dirty="0">
                <a:latin typeface="Arial" panose="020B0604020202020204" pitchFamily="34" charset="0"/>
                <a:ea typeface="MS Mincho" panose="02020609040205080304" pitchFamily="49" charset="-128"/>
                <a:cs typeface="Arial" panose="020B0604020202020204" pitchFamily="34" charset="0"/>
              </a:rPr>
              <a:t>1/ </a:t>
            </a:r>
            <a:r>
              <a:rPr lang="fr-FR" sz="4000" u="sng" dirty="0">
                <a:latin typeface="Arial" panose="020B0604020202020204" pitchFamily="34" charset="0"/>
                <a:ea typeface="MS Mincho" panose="02020609040205080304" pitchFamily="49" charset="-128"/>
                <a:cs typeface="Arial" panose="020B0604020202020204" pitchFamily="34" charset="0"/>
              </a:rPr>
              <a:t>Signes en défaveur d’un pneumothorax</a:t>
            </a:r>
            <a:r>
              <a:rPr lang="fr-FR" sz="4000" dirty="0">
                <a:latin typeface="Arial" panose="020B0604020202020204" pitchFamily="34" charset="0"/>
                <a:ea typeface="MS Mincho" panose="02020609040205080304" pitchFamily="49" charset="-128"/>
                <a:cs typeface="Arial" panose="020B0604020202020204" pitchFamily="34" charset="0"/>
              </a:rPr>
              <a:t> :</a:t>
            </a:r>
          </a:p>
          <a:p>
            <a:r>
              <a:rPr lang="fr-FR" sz="4000" i="1" dirty="0">
                <a:latin typeface="Arial" panose="020B0604020202020204" pitchFamily="34" charset="0"/>
                <a:ea typeface="MS Mincho" panose="02020609040205080304" pitchFamily="49" charset="-128"/>
                <a:cs typeface="Arial" panose="020B0604020202020204" pitchFamily="34" charset="0"/>
              </a:rPr>
              <a:t>Présence d’un glissement pleural :</a:t>
            </a: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r>
              <a:rPr lang="fr-FR" sz="4000" i="1" dirty="0">
                <a:solidFill>
                  <a:srgbClr val="084963"/>
                </a:solidFill>
                <a:latin typeface="Arial" panose="020B0604020202020204" pitchFamily="34" charset="0"/>
                <a:ea typeface="MS Mincho" panose="02020609040205080304" pitchFamily="49" charset="-128"/>
                <a:cs typeface="Arial" panose="020B0604020202020204" pitchFamily="34" charset="0"/>
                <a:hlinkClick r:id="rId2">
                  <a:extLst>
                    <a:ext uri="{A12FA001-AC4F-418D-AE19-62706E023703}">
                      <ahyp:hlinkClr xmlns:ahyp="http://schemas.microsoft.com/office/drawing/2018/hyperlinkcolor" xmlns="" val="tx"/>
                    </a:ext>
                  </a:extLst>
                </a:hlinkClick>
              </a:rPr>
              <a:t>Lien vidéo</a:t>
            </a:r>
            <a:endParaRPr lang="fr-FR" sz="4000" i="1" dirty="0">
              <a:solidFill>
                <a:srgbClr val="084963"/>
              </a:solidFill>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r>
              <a:rPr lang="fr-FR" sz="4000" i="1" dirty="0">
                <a:latin typeface="Arial" panose="020B0604020202020204" pitchFamily="34" charset="0"/>
                <a:ea typeface="MS Mincho" panose="02020609040205080304" pitchFamily="49" charset="-128"/>
                <a:cs typeface="Arial" panose="020B0604020202020204" pitchFamily="34" charset="0"/>
              </a:rPr>
              <a:t>Présence de lignes B :</a:t>
            </a: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r>
              <a:rPr lang="fr-FR" sz="4000" dirty="0">
                <a:latin typeface="Arial" panose="020B0604020202020204" pitchFamily="34" charset="0"/>
                <a:ea typeface="MS Mincho" panose="02020609040205080304" pitchFamily="49" charset="-128"/>
                <a:cs typeface="Arial" panose="020B0604020202020204" pitchFamily="34" charset="0"/>
              </a:rPr>
              <a:t>2/ </a:t>
            </a:r>
            <a:r>
              <a:rPr lang="fr-FR" sz="4000" u="sng" dirty="0">
                <a:latin typeface="Arial" panose="020B0604020202020204" pitchFamily="34" charset="0"/>
                <a:ea typeface="MS Mincho" panose="02020609040205080304" pitchFamily="49" charset="-128"/>
                <a:cs typeface="Arial" panose="020B0604020202020204" pitchFamily="34" charset="0"/>
              </a:rPr>
              <a:t>Signes en faveur d’un </a:t>
            </a:r>
            <a:r>
              <a:rPr lang="fr-FR" sz="4000" u="sng" dirty="0" err="1">
                <a:latin typeface="Arial" panose="020B0604020202020204" pitchFamily="34" charset="0"/>
                <a:ea typeface="MS Mincho" panose="02020609040205080304" pitchFamily="49" charset="-128"/>
                <a:cs typeface="Arial" panose="020B0604020202020204" pitchFamily="34" charset="0"/>
              </a:rPr>
              <a:t>pneumothoax</a:t>
            </a:r>
            <a:r>
              <a:rPr lang="fr-FR" sz="4000" dirty="0">
                <a:latin typeface="Arial" panose="020B0604020202020204" pitchFamily="34" charset="0"/>
                <a:ea typeface="MS Mincho" panose="02020609040205080304" pitchFamily="49" charset="-128"/>
                <a:cs typeface="Arial" panose="020B0604020202020204" pitchFamily="34" charset="0"/>
              </a:rPr>
              <a:t> :</a:t>
            </a:r>
          </a:p>
          <a:p>
            <a:r>
              <a:rPr lang="fr-FR" sz="4000" i="1" dirty="0">
                <a:latin typeface="Arial" panose="020B0604020202020204" pitchFamily="34" charset="0"/>
                <a:ea typeface="MS Mincho" panose="02020609040205080304" pitchFamily="49" charset="-128"/>
                <a:cs typeface="Arial" panose="020B0604020202020204" pitchFamily="34" charset="0"/>
              </a:rPr>
              <a:t>Signe du « code barre » :</a:t>
            </a: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r>
              <a:rPr lang="fr-FR" sz="4000" i="1" dirty="0">
                <a:latin typeface="Arial" panose="020B0604020202020204" pitchFamily="34" charset="0"/>
                <a:ea typeface="MS Mincho" panose="02020609040205080304" pitchFamily="49" charset="-128"/>
                <a:cs typeface="Arial" panose="020B0604020202020204" pitchFamily="34" charset="0"/>
              </a:rPr>
              <a:t>Point poumon (critère de certitude diagnostique) :</a:t>
            </a: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endParaRPr lang="fr-FR" sz="4000" i="1" dirty="0">
              <a:latin typeface="Arial" panose="020B0604020202020204" pitchFamily="34" charset="0"/>
              <a:ea typeface="MS Mincho" panose="02020609040205080304" pitchFamily="49" charset="-128"/>
              <a:cs typeface="Arial" panose="020B0604020202020204" pitchFamily="34" charset="0"/>
            </a:endParaRPr>
          </a:p>
          <a:p>
            <a:pPr algn="ctr"/>
            <a:r>
              <a:rPr lang="fr-FR" sz="4000" b="1" dirty="0">
                <a:latin typeface="Arial" panose="020B0604020202020204" pitchFamily="34" charset="0"/>
                <a:cs typeface="Arial" panose="020B0604020202020204" pitchFamily="34" charset="0"/>
              </a:rPr>
              <a:t>Accéder à la fiche  : « échographie pulmonaire »</a:t>
            </a:r>
          </a:p>
          <a:p>
            <a:pPr algn="ctr"/>
            <a:r>
              <a:rPr lang="fr-FR" sz="4000" b="1" dirty="0">
                <a:latin typeface="Arial" panose="020B0604020202020204" pitchFamily="34" charset="0"/>
                <a:cs typeface="Arial" panose="020B0604020202020204" pitchFamily="34" charset="0"/>
              </a:rPr>
              <a:t>Accéder à la ficher protocole : « Pneumothorax »</a:t>
            </a:r>
          </a:p>
        </p:txBody>
      </p:sp>
      <p:pic>
        <p:nvPicPr>
          <p:cNvPr id="10" name="Picture 2" descr="Échographie pleuro-pulmonaire">
            <a:hlinkClick r:id="rId2"/>
            <a:extLst>
              <a:ext uri="{FF2B5EF4-FFF2-40B4-BE49-F238E27FC236}">
                <a16:creationId xmlns:a16="http://schemas.microsoft.com/office/drawing/2014/main" id="{6D9353A8-C73F-5EB1-EC99-78301E05E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995" y="4489966"/>
            <a:ext cx="5644009" cy="4304381"/>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FBF209F0-B06B-452F-521D-AB2F9A087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995" y="10133024"/>
            <a:ext cx="5746815" cy="4652961"/>
          </a:xfrm>
          <a:prstGeom prst="rect">
            <a:avLst/>
          </a:prstGeom>
        </p:spPr>
      </p:pic>
      <p:pic>
        <p:nvPicPr>
          <p:cNvPr id="12" name="Image 11">
            <a:extLst>
              <a:ext uri="{FF2B5EF4-FFF2-40B4-BE49-F238E27FC236}">
                <a16:creationId xmlns:a16="http://schemas.microsoft.com/office/drawing/2014/main" id="{9CF5CE51-D7C6-4671-0B84-B029B1C24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3995" y="16677624"/>
            <a:ext cx="5641271" cy="3824187"/>
          </a:xfrm>
          <a:prstGeom prst="rect">
            <a:avLst/>
          </a:prstGeom>
        </p:spPr>
      </p:pic>
      <p:pic>
        <p:nvPicPr>
          <p:cNvPr id="13" name="Image 12">
            <a:extLst>
              <a:ext uri="{FF2B5EF4-FFF2-40B4-BE49-F238E27FC236}">
                <a16:creationId xmlns:a16="http://schemas.microsoft.com/office/drawing/2014/main" id="{79C375F2-6EF8-1CE1-1D7B-FE73015C55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3995" y="22393450"/>
            <a:ext cx="5746815" cy="3871539"/>
          </a:xfrm>
          <a:prstGeom prst="rect">
            <a:avLst/>
          </a:prstGeom>
        </p:spPr>
      </p:pic>
    </p:spTree>
    <p:extLst>
      <p:ext uri="{BB962C8B-B14F-4D97-AF65-F5344CB8AC3E}">
        <p14:creationId xmlns:p14="http://schemas.microsoft.com/office/powerpoint/2010/main" val="187116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3FF963-5507-A697-23CB-851B6B16883E}"/>
              </a:ext>
            </a:extLst>
          </p:cNvPr>
          <p:cNvSpPr/>
          <p:nvPr/>
        </p:nvSpPr>
        <p:spPr>
          <a:xfrm>
            <a:off x="0" y="-1"/>
            <a:ext cx="12192000" cy="1602606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A6926930-B397-E2E5-7393-FB5F01F12259}"/>
              </a:ext>
            </a:extLst>
          </p:cNvPr>
          <p:cNvSpPr txBox="1"/>
          <p:nvPr/>
        </p:nvSpPr>
        <p:spPr>
          <a:xfrm>
            <a:off x="0" y="0"/>
            <a:ext cx="12192000" cy="2954655"/>
          </a:xfrm>
          <a:prstGeom prst="rect">
            <a:avLst/>
          </a:prstGeom>
          <a:noFill/>
        </p:spPr>
        <p:txBody>
          <a:bodyPr wrap="square" rtlCol="0">
            <a:spAutoFit/>
          </a:bodyPr>
          <a:lstStyle/>
          <a:p>
            <a:r>
              <a:rPr lang="fr-FR" sz="4000" dirty="0">
                <a:latin typeface="Arial" panose="020B0604020202020204" pitchFamily="34" charset="0"/>
                <a:cs typeface="Arial" panose="020B0604020202020204" pitchFamily="34" charset="0"/>
              </a:rPr>
              <a:t>Utiliser le nébuliseur à tamis vibrant en cas de signes de gravité ou d’hospitalisation prévue.</a:t>
            </a:r>
          </a:p>
          <a:p>
            <a:endParaRPr lang="fr-FR" sz="4400" dirty="0">
              <a:latin typeface="Arial" panose="020B0604020202020204" pitchFamily="34" charset="0"/>
              <a:cs typeface="Arial" panose="020B0604020202020204" pitchFamily="34" charset="0"/>
            </a:endParaRPr>
          </a:p>
          <a:p>
            <a:endParaRPr lang="fr-FR" sz="4400" dirty="0">
              <a:latin typeface="Arial" panose="020B0604020202020204" pitchFamily="34" charset="0"/>
              <a:cs typeface="Arial" panose="020B0604020202020204" pitchFamily="34" charset="0"/>
            </a:endParaRPr>
          </a:p>
          <a:p>
            <a:endParaRPr lang="fr-FR" dirty="0"/>
          </a:p>
        </p:txBody>
      </p:sp>
      <p:pic>
        <p:nvPicPr>
          <p:cNvPr id="6" name="Image 5">
            <a:extLst>
              <a:ext uri="{FF2B5EF4-FFF2-40B4-BE49-F238E27FC236}">
                <a16:creationId xmlns:a16="http://schemas.microsoft.com/office/drawing/2014/main" id="{66F0F274-E66A-19E1-6749-7511AB799906}"/>
              </a:ext>
            </a:extLst>
          </p:cNvPr>
          <p:cNvPicPr>
            <a:picLocks noChangeAspect="1"/>
          </p:cNvPicPr>
          <p:nvPr/>
        </p:nvPicPr>
        <p:blipFill>
          <a:blip r:embed="rId2"/>
          <a:stretch>
            <a:fillRect/>
          </a:stretch>
        </p:blipFill>
        <p:spPr>
          <a:xfrm>
            <a:off x="742680" y="1688442"/>
            <a:ext cx="10706639" cy="13143322"/>
          </a:xfrm>
          <a:prstGeom prst="rect">
            <a:avLst/>
          </a:prstGeom>
        </p:spPr>
      </p:pic>
    </p:spTree>
    <p:extLst>
      <p:ext uri="{BB962C8B-B14F-4D97-AF65-F5344CB8AC3E}">
        <p14:creationId xmlns:p14="http://schemas.microsoft.com/office/powerpoint/2010/main" val="187943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72E050-41E8-0FC1-F82D-7E04A2435545}"/>
              </a:ext>
            </a:extLst>
          </p:cNvPr>
          <p:cNvSpPr/>
          <p:nvPr/>
        </p:nvSpPr>
        <p:spPr>
          <a:xfrm>
            <a:off x="0" y="0"/>
            <a:ext cx="12192000" cy="9720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fr-FR" sz="4000" dirty="0">
                <a:solidFill>
                  <a:schemeClr val="tx1"/>
                </a:solidFill>
                <a:latin typeface="Arial" panose="020B0604020202020204" pitchFamily="34" charset="0"/>
                <a:cs typeface="Arial" panose="020B0604020202020204" pitchFamily="34" charset="0"/>
              </a:rPr>
              <a:t>Les guidelines 2018 de la SLRF ne recommandent pas l’utilisation du sulfate de magnésium de manière systématique. </a:t>
            </a:r>
          </a:p>
          <a:p>
            <a:endParaRPr lang="fr-FR" sz="4000" dirty="0">
              <a:solidFill>
                <a:schemeClr val="tx1"/>
              </a:solidFill>
              <a:latin typeface="Arial" panose="020B0604020202020204" pitchFamily="34" charset="0"/>
              <a:cs typeface="Arial" panose="020B0604020202020204" pitchFamily="34" charset="0"/>
            </a:endParaRPr>
          </a:p>
          <a:p>
            <a:r>
              <a:rPr lang="fr-FR" sz="4000" dirty="0">
                <a:solidFill>
                  <a:schemeClr val="tx1"/>
                </a:solidFill>
                <a:latin typeface="Arial" panose="020B0604020202020204" pitchFamily="34" charset="0"/>
                <a:cs typeface="Arial" panose="020B0604020202020204" pitchFamily="34" charset="0"/>
              </a:rPr>
              <a:t>Néanmoins, un certain nombre de travaux suggèrent une efficacité du sulfate de magnésium chez les patients les plus graves. </a:t>
            </a:r>
          </a:p>
          <a:p>
            <a:endParaRPr lang="fr-FR" sz="4000" dirty="0">
              <a:solidFill>
                <a:schemeClr val="tx1"/>
              </a:solidFill>
              <a:latin typeface="Arial" panose="020B0604020202020204" pitchFamily="34" charset="0"/>
              <a:cs typeface="Arial" panose="020B0604020202020204" pitchFamily="34" charset="0"/>
            </a:endParaRPr>
          </a:p>
          <a:p>
            <a:pPr algn="just"/>
            <a:r>
              <a:rPr lang="fr-FR" sz="4000" dirty="0">
                <a:solidFill>
                  <a:schemeClr val="tx1"/>
                </a:solidFill>
                <a:latin typeface="Arial" panose="020B0604020202020204" pitchFamily="34" charset="0"/>
                <a:cs typeface="Arial" panose="020B0604020202020204" pitchFamily="34" charset="0"/>
              </a:rPr>
              <a:t>Les études s’accordent en revanche pour souligner sa bonne tolérance et l’absence d’effets secondaires graves. </a:t>
            </a:r>
          </a:p>
          <a:p>
            <a:endParaRPr lang="fr-FR" sz="4000" dirty="0">
              <a:solidFill>
                <a:schemeClr val="tx1"/>
              </a:solidFill>
              <a:latin typeface="Arial" panose="020B0604020202020204" pitchFamily="34" charset="0"/>
              <a:cs typeface="Arial" panose="020B0604020202020204" pitchFamily="34" charset="0"/>
            </a:endParaRPr>
          </a:p>
          <a:p>
            <a:r>
              <a:rPr lang="fr-FR" sz="4000" dirty="0">
                <a:solidFill>
                  <a:schemeClr val="tx1"/>
                </a:solidFill>
                <a:latin typeface="Arial" panose="020B0604020202020204" pitchFamily="34" charset="0"/>
                <a:cs typeface="Arial" panose="020B0604020202020204" pitchFamily="34" charset="0"/>
              </a:rPr>
              <a:t>Le sulfate de magnésium apparaît également dans les recommandations 2017 de la SFAR, mais doit être réservée aux malades les plus graves.</a:t>
            </a:r>
          </a:p>
        </p:txBody>
      </p:sp>
    </p:spTree>
    <p:extLst>
      <p:ext uri="{BB962C8B-B14F-4D97-AF65-F5344CB8AC3E}">
        <p14:creationId xmlns:p14="http://schemas.microsoft.com/office/powerpoint/2010/main" val="203366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031307-6719-B7F6-B99A-1959F2E42EA2}"/>
              </a:ext>
            </a:extLst>
          </p:cNvPr>
          <p:cNvSpPr/>
          <p:nvPr/>
        </p:nvSpPr>
        <p:spPr>
          <a:xfrm>
            <a:off x="0" y="0"/>
            <a:ext cx="12192000" cy="18000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just"/>
            <a:r>
              <a:rPr lang="fr-FR" sz="4000" dirty="0">
                <a:solidFill>
                  <a:schemeClr val="tx1"/>
                </a:solidFill>
                <a:latin typeface="Arial" panose="020B0604020202020204" pitchFamily="34" charset="0"/>
                <a:cs typeface="Arial" panose="020B0604020202020204" pitchFamily="34" charset="0"/>
              </a:rPr>
              <a:t>La conférence de consensus GINA 2015 souligne qu’aucun effet bénéfique n’a été mis en évidence comparativement au Salbutamol en nébulisation (Grade A). </a:t>
            </a:r>
          </a:p>
          <a:p>
            <a:pPr algn="just"/>
            <a:r>
              <a:rPr lang="fr-FR" sz="4000" dirty="0">
                <a:solidFill>
                  <a:schemeClr val="tx1"/>
                </a:solidFill>
                <a:latin typeface="Arial" panose="020B0604020202020204" pitchFamily="34" charset="0"/>
                <a:cs typeface="Arial" panose="020B0604020202020204" pitchFamily="34" charset="0"/>
              </a:rPr>
              <a:t>Son utilisation est en outre source d’effets indésirables fréquents et potentiellement sévères (tachycardies supra ventriculaires, hyperexcitabilité ventriculaire). </a:t>
            </a:r>
          </a:p>
          <a:p>
            <a:pPr algn="just"/>
            <a:endParaRPr lang="fr-FR" sz="4000" dirty="0">
              <a:solidFill>
                <a:schemeClr val="tx1"/>
              </a:solidFill>
              <a:latin typeface="Arial" panose="020B0604020202020204" pitchFamily="34" charset="0"/>
              <a:cs typeface="Arial" panose="020B0604020202020204" pitchFamily="34" charset="0"/>
            </a:endParaRPr>
          </a:p>
          <a:p>
            <a:pPr algn="just"/>
            <a:r>
              <a:rPr lang="fr-FR" sz="4000" dirty="0">
                <a:solidFill>
                  <a:schemeClr val="tx1"/>
                </a:solidFill>
                <a:latin typeface="Arial" panose="020B0604020202020204" pitchFamily="34" charset="0"/>
                <a:cs typeface="Arial" panose="020B0604020202020204" pitchFamily="34" charset="0"/>
              </a:rPr>
              <a:t>Néanmoins, les recommandations 2017 de la SFAR propose de discuter son utilisation en cas d’impossibilité d’administration par nébulisation. </a:t>
            </a:r>
          </a:p>
          <a:p>
            <a:pPr algn="just"/>
            <a:endParaRPr lang="fr-FR" sz="4000" dirty="0">
              <a:solidFill>
                <a:schemeClr val="tx1"/>
              </a:solidFill>
              <a:latin typeface="Arial" panose="020B0604020202020204" pitchFamily="34" charset="0"/>
              <a:cs typeface="Arial" panose="020B0604020202020204" pitchFamily="34" charset="0"/>
            </a:endParaRPr>
          </a:p>
          <a:p>
            <a:pPr algn="just"/>
            <a:r>
              <a:rPr lang="fr-FR" sz="4000" dirty="0">
                <a:solidFill>
                  <a:schemeClr val="tx1"/>
                </a:solidFill>
                <a:latin typeface="Arial" panose="020B0604020202020204" pitchFamily="34" charset="0"/>
                <a:cs typeface="Arial" panose="020B0604020202020204" pitchFamily="34" charset="0"/>
              </a:rPr>
              <a:t>Les guidelines 2018 de la SRLF ne retiennent pour leur part pas d’indication en 1ère intention, sans trancher quant à sa place éventuelle dans la suite de l’algorithme de prise en charge. </a:t>
            </a:r>
          </a:p>
          <a:p>
            <a:pPr algn="just"/>
            <a:endParaRPr lang="fr-FR" sz="4000" dirty="0">
              <a:solidFill>
                <a:schemeClr val="tx1"/>
              </a:solidFill>
              <a:latin typeface="Arial" panose="020B0604020202020204" pitchFamily="34" charset="0"/>
              <a:cs typeface="Arial" panose="020B0604020202020204" pitchFamily="34" charset="0"/>
            </a:endParaRPr>
          </a:p>
          <a:p>
            <a:pPr algn="just"/>
            <a:r>
              <a:rPr lang="fr-FR" sz="4000" dirty="0">
                <a:solidFill>
                  <a:schemeClr val="tx1"/>
                </a:solidFill>
                <a:latin typeface="Arial" panose="020B0604020202020204" pitchFamily="34" charset="0"/>
                <a:cs typeface="Arial" panose="020B0604020202020204" pitchFamily="34" charset="0"/>
              </a:rPr>
              <a:t>Enfin, les British Guidelines 2017 ne retiennent pas l’indication d’une administration IVSE du </a:t>
            </a:r>
            <a:r>
              <a:rPr lang="fr-FR" sz="4000" dirty="0" err="1">
                <a:solidFill>
                  <a:schemeClr val="tx1"/>
                </a:solidFill>
                <a:latin typeface="Arial" panose="020B0604020202020204" pitchFamily="34" charset="0"/>
                <a:cs typeface="Arial" panose="020B0604020202020204" pitchFamily="34" charset="0"/>
              </a:rPr>
              <a:t>Sabutamol</a:t>
            </a:r>
            <a:r>
              <a:rPr lang="fr-FR" sz="4000" dirty="0">
                <a:solidFill>
                  <a:schemeClr val="tx1"/>
                </a:solidFill>
                <a:latin typeface="Arial" panose="020B0604020202020204" pitchFamily="34" charset="0"/>
                <a:cs typeface="Arial" panose="020B0604020202020204" pitchFamily="34" charset="0"/>
              </a:rPr>
              <a:t> tant que la voie inhalée reste disponible. </a:t>
            </a:r>
          </a:p>
          <a:p>
            <a:pPr algn="just"/>
            <a:r>
              <a:rPr lang="fr-FR" sz="4000" dirty="0">
                <a:solidFill>
                  <a:schemeClr val="tx1"/>
                </a:solidFill>
                <a:latin typeface="Arial" panose="020B0604020202020204" pitchFamily="34" charset="0"/>
                <a:cs typeface="Arial" panose="020B0604020202020204" pitchFamily="34" charset="0"/>
              </a:rPr>
              <a:t>Son utilisation en 2ème intention reste donc envisageable à la posologie initiale de 0,5 </a:t>
            </a:r>
            <a:r>
              <a:rPr lang="fr-FR" sz="4000" dirty="0" err="1">
                <a:solidFill>
                  <a:schemeClr val="tx1"/>
                </a:solidFill>
                <a:latin typeface="Arial" panose="020B0604020202020204" pitchFamily="34" charset="0"/>
                <a:cs typeface="Arial" panose="020B0604020202020204" pitchFamily="34" charset="0"/>
              </a:rPr>
              <a:t>mg.h</a:t>
            </a:r>
            <a:r>
              <a:rPr lang="fr-FR" sz="4000" dirty="0">
                <a:solidFill>
                  <a:schemeClr val="tx1"/>
                </a:solidFill>
                <a:latin typeface="Arial" panose="020B0604020202020204" pitchFamily="34" charset="0"/>
                <a:cs typeface="Arial" panose="020B0604020202020204" pitchFamily="34" charset="0"/>
              </a:rPr>
              <a:t> progressivement sans dépasser 5 </a:t>
            </a:r>
            <a:r>
              <a:rPr lang="fr-FR" sz="4000" dirty="0" err="1">
                <a:solidFill>
                  <a:schemeClr val="tx1"/>
                </a:solidFill>
                <a:latin typeface="Arial" panose="020B0604020202020204" pitchFamily="34" charset="0"/>
                <a:cs typeface="Arial" panose="020B0604020202020204" pitchFamily="34" charset="0"/>
              </a:rPr>
              <a:t>mg.h</a:t>
            </a:r>
            <a:r>
              <a:rPr lang="fr-FR" sz="4000" dirty="0">
                <a:solidFill>
                  <a:schemeClr val="tx1"/>
                </a:solidFill>
                <a:latin typeface="Arial" panose="020B0604020202020204" pitchFamily="34" charset="0"/>
                <a:cs typeface="Arial" panose="020B0604020202020204" pitchFamily="34" charset="0"/>
              </a:rPr>
              <a:t>, ou secondairement chez le patient intubé pour lequel les nébulisations ne peuvent être poursuivies avant l’arrivée en service de réanimation. Idéalement celle-ci devrait être discutée en amont avec le service receveur de réanimation.</a:t>
            </a:r>
          </a:p>
        </p:txBody>
      </p:sp>
    </p:spTree>
    <p:extLst>
      <p:ext uri="{BB962C8B-B14F-4D97-AF65-F5344CB8AC3E}">
        <p14:creationId xmlns:p14="http://schemas.microsoft.com/office/powerpoint/2010/main" val="959713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29AD9B2-785F-4354-B78C-80912F1ABC71}"/>
              </a:ext>
            </a:extLst>
          </p:cNvPr>
          <p:cNvSpPr txBox="1"/>
          <p:nvPr/>
        </p:nvSpPr>
        <p:spPr>
          <a:xfrm>
            <a:off x="0" y="-1"/>
            <a:ext cx="12192000" cy="16200000"/>
          </a:xfrm>
          <a:prstGeom prst="rect">
            <a:avLst/>
          </a:prstGeom>
          <a:solidFill>
            <a:srgbClr val="FFFF00"/>
          </a:solidFill>
        </p:spPr>
        <p:txBody>
          <a:bodyPr wrap="square" rtlCol="0">
            <a:spAutoFit/>
          </a:bodyPr>
          <a:lstStyle/>
          <a:p>
            <a:endParaRPr lang="fr-FR" dirty="0"/>
          </a:p>
          <a:p>
            <a:endParaRPr lang="fr-FR" sz="2200" dirty="0">
              <a:latin typeface="Times New Roman" panose="02020603050405020304" pitchFamily="18" charset="0"/>
              <a:cs typeface="Times New Roman" panose="02020603050405020304" pitchFamily="18"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2" name="Image 1">
            <a:hlinkClick r:id="rId2" action="ppaction://hlinksldjump"/>
            <a:extLst>
              <a:ext uri="{FF2B5EF4-FFF2-40B4-BE49-F238E27FC236}">
                <a16:creationId xmlns:a16="http://schemas.microsoft.com/office/drawing/2014/main" id="{ACCF90DC-0469-489A-B9E5-10694B20ADE9}"/>
              </a:ext>
            </a:extLst>
          </p:cNvPr>
          <p:cNvPicPr>
            <a:picLocks noChangeAspect="1"/>
          </p:cNvPicPr>
          <p:nvPr/>
        </p:nvPicPr>
        <p:blipFill>
          <a:blip r:embed="rId3"/>
          <a:stretch>
            <a:fillRect/>
          </a:stretch>
        </p:blipFill>
        <p:spPr>
          <a:xfrm>
            <a:off x="-1" y="-1"/>
            <a:ext cx="12192001" cy="6893851"/>
          </a:xfrm>
          <a:prstGeom prst="rect">
            <a:avLst/>
          </a:prstGeom>
        </p:spPr>
      </p:pic>
      <p:pic>
        <p:nvPicPr>
          <p:cNvPr id="3" name="Image 2">
            <a:extLst>
              <a:ext uri="{FF2B5EF4-FFF2-40B4-BE49-F238E27FC236}">
                <a16:creationId xmlns:a16="http://schemas.microsoft.com/office/drawing/2014/main" id="{8C917656-7EFE-0E47-473F-7A7EB570A3A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6994325"/>
            <a:ext cx="12192000" cy="9105199"/>
          </a:xfrm>
          <a:prstGeom prst="rect">
            <a:avLst/>
          </a:prstGeom>
        </p:spPr>
      </p:pic>
    </p:spTree>
    <p:extLst>
      <p:ext uri="{BB962C8B-B14F-4D97-AF65-F5344CB8AC3E}">
        <p14:creationId xmlns:p14="http://schemas.microsoft.com/office/powerpoint/2010/main" val="300002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0C9F15-F20D-A4CE-2FF5-D439BA7F1549}"/>
              </a:ext>
            </a:extLst>
          </p:cNvPr>
          <p:cNvSpPr/>
          <p:nvPr/>
        </p:nvSpPr>
        <p:spPr>
          <a:xfrm>
            <a:off x="0" y="-1"/>
            <a:ext cx="12192000" cy="6120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just">
              <a:lnSpc>
                <a:spcPct val="150000"/>
              </a:lnSpc>
            </a:pPr>
            <a:r>
              <a:rPr lang="fr-FR" sz="4000" dirty="0">
                <a:solidFill>
                  <a:schemeClr val="tx1"/>
                </a:solidFill>
                <a:latin typeface="Arial" panose="020B0604020202020204" pitchFamily="34" charset="0"/>
                <a:cs typeface="Arial" panose="020B0604020202020204" pitchFamily="34" charset="0"/>
              </a:rPr>
              <a:t>La place de la VNI n’est pas établie à l’heure actuelle du fait de papiers discordants. Son utilisation pourrait être discutée par un opérateur expérimenté en pré-oxygénation avant ISR et IOT, compte tenu des résultats obtenus dans d’autres populations (SRLF 2018). </a:t>
            </a:r>
          </a:p>
        </p:txBody>
      </p:sp>
    </p:spTree>
    <p:extLst>
      <p:ext uri="{BB962C8B-B14F-4D97-AF65-F5344CB8AC3E}">
        <p14:creationId xmlns:p14="http://schemas.microsoft.com/office/powerpoint/2010/main" val="353484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29AD9B2-785F-4354-B78C-80912F1ABC71}"/>
              </a:ext>
            </a:extLst>
          </p:cNvPr>
          <p:cNvSpPr txBox="1"/>
          <p:nvPr/>
        </p:nvSpPr>
        <p:spPr>
          <a:xfrm>
            <a:off x="0" y="0"/>
            <a:ext cx="12192000" cy="14400000"/>
          </a:xfrm>
          <a:prstGeom prst="rect">
            <a:avLst/>
          </a:prstGeom>
          <a:solidFill>
            <a:srgbClr val="FFFF00"/>
          </a:solidFill>
        </p:spPr>
        <p:txBody>
          <a:bodyPr wrap="square" rtlCol="0">
            <a:spAutoFit/>
          </a:bodyPr>
          <a:lstStyle/>
          <a:p>
            <a:pPr algn="just">
              <a:lnSpc>
                <a:spcPct val="150000"/>
              </a:lnSpc>
            </a:pPr>
            <a:r>
              <a:rPr lang="fr-FR" sz="4000" i="1" u="sng" dirty="0">
                <a:latin typeface="Arial" panose="020B0604020202020204" pitchFamily="34" charset="0"/>
                <a:cs typeface="Arial" panose="020B0604020202020204" pitchFamily="34" charset="0"/>
              </a:rPr>
              <a:t>Réglages respirateur</a:t>
            </a:r>
            <a:r>
              <a:rPr lang="fr-FR" sz="4000" i="1" dirty="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a:t>
            </a:r>
          </a:p>
          <a:p>
            <a:pPr algn="just">
              <a:lnSpc>
                <a:spcPct val="150000"/>
              </a:lnSpc>
            </a:pPr>
            <a:endParaRPr lang="fr-FR" sz="4000" dirty="0">
              <a:latin typeface="Arial" panose="020B0604020202020204" pitchFamily="34" charset="0"/>
              <a:cs typeface="Arial" panose="020B0604020202020204" pitchFamily="34" charset="0"/>
            </a:endParaRPr>
          </a:p>
          <a:p>
            <a:pPr algn="just">
              <a:lnSpc>
                <a:spcPct val="150000"/>
              </a:lnSpc>
            </a:pPr>
            <a:r>
              <a:rPr lang="fr-FR" sz="4000" dirty="0">
                <a:latin typeface="Arial" panose="020B0604020202020204" pitchFamily="34" charset="0"/>
                <a:cs typeface="Arial" panose="020B0604020202020204" pitchFamily="34" charset="0"/>
              </a:rPr>
              <a:t>Mode VAC</a:t>
            </a:r>
          </a:p>
          <a:p>
            <a:pPr algn="just">
              <a:lnSpc>
                <a:spcPct val="150000"/>
              </a:lnSpc>
            </a:pPr>
            <a:r>
              <a:rPr lang="fr-FR" sz="4000" dirty="0">
                <a:latin typeface="Arial" panose="020B0604020202020204" pitchFamily="34" charset="0"/>
                <a:cs typeface="Arial" panose="020B0604020202020204" pitchFamily="34" charset="0"/>
              </a:rPr>
              <a:t>VC : 6mL.kg </a:t>
            </a:r>
            <a:r>
              <a:rPr lang="fr-FR" sz="4000" i="1" dirty="0">
                <a:latin typeface="Arial" panose="020B0604020202020204" pitchFamily="34" charset="0"/>
                <a:cs typeface="Arial" panose="020B0604020202020204" pitchFamily="34" charset="0"/>
              </a:rPr>
              <a:t>(</a:t>
            </a:r>
            <a:r>
              <a:rPr lang="fr-FR" sz="4000" i="1" dirty="0">
                <a:solidFill>
                  <a:schemeClr val="bg1"/>
                </a:solidFill>
                <a:latin typeface="Arial" panose="020B0604020202020204" pitchFamily="34" charset="0"/>
                <a:cs typeface="Arial" panose="020B0604020202020204" pitchFamily="34" charset="0"/>
                <a:hlinkClick r:id="rId2" action="ppaction://hlinksldjump"/>
              </a:rPr>
              <a:t>Abaque Vt – poids théorique</a:t>
            </a:r>
            <a:r>
              <a:rPr lang="fr-FR" sz="4000" i="1" dirty="0">
                <a:latin typeface="Arial" panose="020B0604020202020204" pitchFamily="34" charset="0"/>
                <a:cs typeface="Arial" panose="020B0604020202020204" pitchFamily="34" charset="0"/>
              </a:rPr>
              <a:t>)</a:t>
            </a:r>
          </a:p>
          <a:p>
            <a:pPr algn="just">
              <a:lnSpc>
                <a:spcPct val="150000"/>
              </a:lnSpc>
            </a:pPr>
            <a:r>
              <a:rPr lang="fr-FR" sz="4000" dirty="0">
                <a:latin typeface="Arial" panose="020B0604020202020204" pitchFamily="34" charset="0"/>
                <a:cs typeface="Arial" panose="020B0604020202020204" pitchFamily="34" charset="0"/>
              </a:rPr>
              <a:t>FR : 10 – 14 </a:t>
            </a:r>
            <a:r>
              <a:rPr lang="fr-FR" sz="4000" dirty="0" err="1">
                <a:latin typeface="Arial" panose="020B0604020202020204" pitchFamily="34" charset="0"/>
                <a:cs typeface="Arial" panose="020B0604020202020204" pitchFamily="34" charset="0"/>
              </a:rPr>
              <a:t>c.min</a:t>
            </a:r>
            <a:endParaRPr lang="fr-FR" sz="4000" dirty="0">
              <a:latin typeface="Arial" panose="020B0604020202020204" pitchFamily="34" charset="0"/>
              <a:cs typeface="Arial" panose="020B0604020202020204" pitchFamily="34" charset="0"/>
            </a:endParaRPr>
          </a:p>
          <a:p>
            <a:pPr algn="just">
              <a:lnSpc>
                <a:spcPct val="150000"/>
              </a:lnSpc>
            </a:pPr>
            <a:r>
              <a:rPr lang="fr-FR" sz="4000" dirty="0">
                <a:latin typeface="Arial" panose="020B0604020202020204" pitchFamily="34" charset="0"/>
                <a:cs typeface="Arial" panose="020B0604020202020204" pitchFamily="34" charset="0"/>
              </a:rPr>
              <a:t>Débit d’insufflation : 60-100 </a:t>
            </a:r>
            <a:r>
              <a:rPr lang="fr-FR" sz="4000" dirty="0" err="1">
                <a:latin typeface="Arial" panose="020B0604020202020204" pitchFamily="34" charset="0"/>
                <a:cs typeface="Arial" panose="020B0604020202020204" pitchFamily="34" charset="0"/>
              </a:rPr>
              <a:t>L.min</a:t>
            </a:r>
            <a:r>
              <a:rPr lang="fr-FR" sz="4000" dirty="0">
                <a:latin typeface="Arial" panose="020B0604020202020204" pitchFamily="34" charset="0"/>
                <a:cs typeface="Arial" panose="020B0604020202020204" pitchFamily="34" charset="0"/>
              </a:rPr>
              <a:t> avec </a:t>
            </a:r>
            <a:r>
              <a:rPr lang="fr-FR" sz="4000" b="1" dirty="0" err="1">
                <a:latin typeface="Arial" panose="020B0604020202020204" pitchFamily="34" charset="0"/>
                <a:cs typeface="Arial" panose="020B0604020202020204" pitchFamily="34" charset="0"/>
              </a:rPr>
              <a:t>Tplateau</a:t>
            </a:r>
            <a:r>
              <a:rPr lang="fr-FR" sz="4000" b="1" dirty="0">
                <a:latin typeface="Arial" panose="020B0604020202020204" pitchFamily="34" charset="0"/>
                <a:cs typeface="Arial" panose="020B0604020202020204" pitchFamily="34" charset="0"/>
              </a:rPr>
              <a:t> = 0 </a:t>
            </a:r>
            <a:r>
              <a:rPr lang="fr-FR" sz="4000" dirty="0">
                <a:latin typeface="Arial" panose="020B0604020202020204" pitchFamily="34" charset="0"/>
                <a:cs typeface="Arial" panose="020B0604020202020204" pitchFamily="34" charset="0"/>
              </a:rPr>
              <a:t>et I/E cible de 1/4 à 1/6 (Ti &lt; 1s)</a:t>
            </a:r>
          </a:p>
          <a:p>
            <a:pPr algn="just">
              <a:lnSpc>
                <a:spcPct val="150000"/>
              </a:lnSpc>
            </a:pPr>
            <a:r>
              <a:rPr lang="fr-FR" sz="4000" b="1" dirty="0">
                <a:latin typeface="Arial" panose="020B0604020202020204" pitchFamily="34" charset="0"/>
                <a:cs typeface="Arial" panose="020B0604020202020204" pitchFamily="34" charset="0"/>
              </a:rPr>
              <a:t>Débit en mode décélération</a:t>
            </a:r>
          </a:p>
          <a:p>
            <a:pPr algn="just">
              <a:lnSpc>
                <a:spcPct val="150000"/>
              </a:lnSpc>
            </a:pPr>
            <a:r>
              <a:rPr lang="fr-FR" sz="4000" dirty="0">
                <a:latin typeface="Arial" panose="020B0604020202020204" pitchFamily="34" charset="0"/>
                <a:cs typeface="Arial" panose="020B0604020202020204" pitchFamily="34" charset="0"/>
              </a:rPr>
              <a:t>PEP : 0 à 5 cm.H2O (si trop </a:t>
            </a:r>
            <a:r>
              <a:rPr lang="fr-FR" sz="4000" dirty="0" err="1">
                <a:latin typeface="Arial" panose="020B0604020202020204" pitchFamily="34" charset="0"/>
                <a:cs typeface="Arial" panose="020B0604020202020204" pitchFamily="34" charset="0"/>
              </a:rPr>
              <a:t>élévée</a:t>
            </a:r>
            <a:r>
              <a:rPr lang="fr-FR" sz="4000" dirty="0">
                <a:latin typeface="Arial" panose="020B0604020202020204" pitchFamily="34" charset="0"/>
                <a:cs typeface="Arial" panose="020B0604020202020204" pitchFamily="34" charset="0"/>
              </a:rPr>
              <a:t> : risque de majoration de l’hyperinflation dynamique)</a:t>
            </a:r>
          </a:p>
          <a:p>
            <a:pPr algn="just">
              <a:lnSpc>
                <a:spcPct val="150000"/>
              </a:lnSpc>
            </a:pPr>
            <a:r>
              <a:rPr lang="fr-FR" sz="4000" b="1" dirty="0">
                <a:latin typeface="Arial" panose="020B0604020202020204" pitchFamily="34" charset="0"/>
                <a:cs typeface="Arial" panose="020B0604020202020204" pitchFamily="34" charset="0"/>
              </a:rPr>
              <a:t>Attention à l’alarme de </a:t>
            </a:r>
            <a:r>
              <a:rPr lang="fr-FR" sz="4000" b="1" dirty="0" err="1">
                <a:latin typeface="Arial" panose="020B0604020202020204" pitchFamily="34" charset="0"/>
                <a:cs typeface="Arial" panose="020B0604020202020204" pitchFamily="34" charset="0"/>
              </a:rPr>
              <a:t>Pcrête</a:t>
            </a:r>
            <a:r>
              <a:rPr lang="fr-FR" sz="4000" dirty="0">
                <a:latin typeface="Arial" panose="020B0604020202020204" pitchFamily="34" charset="0"/>
                <a:cs typeface="Arial" panose="020B0604020202020204" pitchFamily="34" charset="0"/>
              </a:rPr>
              <a:t> (penser à l’augmenter, risque d’apporter un Vt trop faible autrement)</a:t>
            </a:r>
          </a:p>
          <a:p>
            <a:pPr algn="just">
              <a:lnSpc>
                <a:spcPct val="150000"/>
              </a:lnSpc>
            </a:pPr>
            <a:endParaRPr lang="fr-FR" sz="4000" dirty="0">
              <a:latin typeface="Arial" panose="020B0604020202020204" pitchFamily="34" charset="0"/>
              <a:cs typeface="Arial" panose="020B0604020202020204" pitchFamily="34" charset="0"/>
            </a:endParaRPr>
          </a:p>
          <a:p>
            <a:pPr algn="just">
              <a:lnSpc>
                <a:spcPct val="150000"/>
              </a:lnSpc>
            </a:pPr>
            <a:r>
              <a:rPr lang="fr-FR" sz="4000" dirty="0">
                <a:latin typeface="Arial" panose="020B0604020202020204" pitchFamily="34" charset="0"/>
                <a:cs typeface="Arial" panose="020B0604020202020204" pitchFamily="34" charset="0"/>
              </a:rPr>
              <a:t>-&gt; </a:t>
            </a:r>
            <a:r>
              <a:rPr lang="fr-FR" sz="4000" dirty="0">
                <a:solidFill>
                  <a:schemeClr val="bg1"/>
                </a:solidFill>
                <a:latin typeface="Arial" panose="020B0604020202020204" pitchFamily="34" charset="0"/>
                <a:cs typeface="Arial" panose="020B0604020202020204" pitchFamily="34" charset="0"/>
                <a:hlinkClick r:id="rId3" action="ppaction://hlinksldjump"/>
              </a:rPr>
              <a:t>Réglages </a:t>
            </a:r>
            <a:r>
              <a:rPr lang="fr-FR" sz="4000" dirty="0" err="1">
                <a:solidFill>
                  <a:schemeClr val="bg1"/>
                </a:solidFill>
                <a:latin typeface="Arial" panose="020B0604020202020204" pitchFamily="34" charset="0"/>
                <a:cs typeface="Arial" panose="020B0604020202020204" pitchFamily="34" charset="0"/>
                <a:hlinkClick r:id="rId3" action="ppaction://hlinksldjump"/>
              </a:rPr>
              <a:t>Monnal</a:t>
            </a:r>
            <a:r>
              <a:rPr lang="fr-FR" sz="4000" dirty="0">
                <a:solidFill>
                  <a:schemeClr val="bg1"/>
                </a:solidFill>
                <a:latin typeface="Arial" panose="020B0604020202020204" pitchFamily="34" charset="0"/>
                <a:cs typeface="Arial" panose="020B0604020202020204" pitchFamily="34" charset="0"/>
                <a:hlinkClick r:id="rId3" action="ppaction://hlinksldjump"/>
              </a:rPr>
              <a:t> T60</a:t>
            </a:r>
            <a:endParaRPr lang="fr-FR" sz="4000" dirty="0">
              <a:solidFill>
                <a:schemeClr val="bg1"/>
              </a:solidFill>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sz="4000" dirty="0">
              <a:latin typeface="Arial" panose="020B0604020202020204" pitchFamily="34" charset="0"/>
              <a:cs typeface="Arial" panose="020B0604020202020204" pitchFamily="34" charset="0"/>
            </a:endParaRPr>
          </a:p>
          <a:p>
            <a:pPr algn="just"/>
            <a:endParaRPr lang="fr-FR" dirty="0"/>
          </a:p>
          <a:p>
            <a:pPr algn="just"/>
            <a:endParaRPr lang="fr-FR" dirty="0"/>
          </a:p>
          <a:p>
            <a:pPr algn="just"/>
            <a:endParaRPr lang="fr-FR" dirty="0"/>
          </a:p>
        </p:txBody>
      </p:sp>
    </p:spTree>
    <p:extLst>
      <p:ext uri="{BB962C8B-B14F-4D97-AF65-F5344CB8AC3E}">
        <p14:creationId xmlns:p14="http://schemas.microsoft.com/office/powerpoint/2010/main" val="4794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29AD9B2-785F-4354-B78C-80912F1ABC71}"/>
              </a:ext>
            </a:extLst>
          </p:cNvPr>
          <p:cNvSpPr txBox="1"/>
          <p:nvPr/>
        </p:nvSpPr>
        <p:spPr>
          <a:xfrm>
            <a:off x="0" y="0"/>
            <a:ext cx="12192000" cy="22680000"/>
          </a:xfrm>
          <a:prstGeom prst="rect">
            <a:avLst/>
          </a:prstGeom>
          <a:solidFill>
            <a:srgbClr val="FFFF00"/>
          </a:solidFill>
        </p:spPr>
        <p:txBody>
          <a:bodyPr wrap="square" rtlCol="0">
            <a:spAutoFit/>
          </a:bodyPr>
          <a:lstStyle/>
          <a:p>
            <a:endParaRPr lang="fr-FR" dirty="0"/>
          </a:p>
          <a:p>
            <a:endParaRPr lang="fr-FR" sz="2200" dirty="0">
              <a:latin typeface="Times New Roman" panose="02020603050405020304" pitchFamily="18" charset="0"/>
              <a:cs typeface="Times New Roman" panose="02020603050405020304" pitchFamily="18"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Image 2">
            <a:extLst>
              <a:ext uri="{FF2B5EF4-FFF2-40B4-BE49-F238E27FC236}">
                <a16:creationId xmlns:a16="http://schemas.microsoft.com/office/drawing/2014/main" id="{2293F7A4-3C24-4A41-99EF-2856D5CC92B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6680"/>
            <a:ext cx="12192000" cy="20429833"/>
          </a:xfrm>
          <a:prstGeom prst="rect">
            <a:avLst/>
          </a:prstGeom>
        </p:spPr>
      </p:pic>
      <p:sp>
        <p:nvSpPr>
          <p:cNvPr id="2" name="ZoneTexte 1">
            <a:extLst>
              <a:ext uri="{FF2B5EF4-FFF2-40B4-BE49-F238E27FC236}">
                <a16:creationId xmlns:a16="http://schemas.microsoft.com/office/drawing/2014/main" id="{F66B3772-596D-0B89-2371-C4C82B90B23A}"/>
              </a:ext>
            </a:extLst>
          </p:cNvPr>
          <p:cNvSpPr txBox="1"/>
          <p:nvPr/>
        </p:nvSpPr>
        <p:spPr>
          <a:xfrm>
            <a:off x="1669143" y="20929600"/>
            <a:ext cx="8853714" cy="984885"/>
          </a:xfrm>
          <a:prstGeom prst="rect">
            <a:avLst/>
          </a:prstGeom>
          <a:noFill/>
        </p:spPr>
        <p:txBody>
          <a:bodyPr wrap="square" rtlCol="0">
            <a:spAutoFit/>
          </a:bodyPr>
          <a:lstStyle/>
          <a:p>
            <a:r>
              <a:rPr lang="fr-FR" sz="4000" dirty="0">
                <a:solidFill>
                  <a:schemeClr val="bg1"/>
                </a:solidFill>
                <a:latin typeface="Arial" panose="020B0604020202020204" pitchFamily="34" charset="0"/>
                <a:cs typeface="Arial" panose="020B0604020202020204" pitchFamily="34" charset="0"/>
                <a:hlinkClick r:id="rId4" action="ppaction://hlinksldjump"/>
              </a:rPr>
              <a:t>Retour vers « Réglages respirateur » </a:t>
            </a:r>
            <a:endParaRPr lang="fr-FR" sz="4000" dirty="0">
              <a:solidFill>
                <a:schemeClr val="bg1"/>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13934667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8d8368d-ac61-41a4-8a9d-523c9e7b48d4" xsi:nil="true"/>
    <lcf76f155ced4ddcb4097134ff3c332f xmlns="530bc8fd-4557-4cef-837e-87862d73acd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C764AFD615B04199EAE96972B9BE08" ma:contentTypeVersion="15" ma:contentTypeDescription="Crée un document." ma:contentTypeScope="" ma:versionID="25e7b518ac54944a35be1d39bc3e0593">
  <xsd:schema xmlns:xsd="http://www.w3.org/2001/XMLSchema" xmlns:xs="http://www.w3.org/2001/XMLSchema" xmlns:p="http://schemas.microsoft.com/office/2006/metadata/properties" xmlns:ns2="530bc8fd-4557-4cef-837e-87862d73acd4" xmlns:ns3="d8d8368d-ac61-41a4-8a9d-523c9e7b48d4" targetNamespace="http://schemas.microsoft.com/office/2006/metadata/properties" ma:root="true" ma:fieldsID="7d7a9c8800d218599633cbfc10e956e1" ns2:_="" ns3:_="">
    <xsd:import namespace="530bc8fd-4557-4cef-837e-87862d73acd4"/>
    <xsd:import namespace="d8d8368d-ac61-41a4-8a9d-523c9e7b48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bc8fd-4557-4cef-837e-87862d73a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6f12057b-5dab-4ed9-b885-c15c36581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d8368d-ac61-41a4-8a9d-523c9e7b48d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2ab1534-d8ad-480f-8a1f-1bd258bd4dc6}" ma:internalName="TaxCatchAll" ma:showField="CatchAllData" ma:web="d8d8368d-ac61-41a4-8a9d-523c9e7b48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47051-0B6F-4C39-ADBC-9BF706234C0E}">
  <ds:schemaRefs>
    <ds:schemaRef ds:uri="http://schemas.microsoft.com/sharepoint/v3/contenttype/forms"/>
  </ds:schemaRefs>
</ds:datastoreItem>
</file>

<file path=customXml/itemProps2.xml><?xml version="1.0" encoding="utf-8"?>
<ds:datastoreItem xmlns:ds="http://schemas.openxmlformats.org/officeDocument/2006/customXml" ds:itemID="{20E1ABA6-0046-4F4C-9A66-8407D0C49776}">
  <ds:schemaRefs>
    <ds:schemaRef ds:uri="d8d8368d-ac61-41a4-8a9d-523c9e7b48d4"/>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 ds:uri="530bc8fd-4557-4cef-837e-87862d73acd4"/>
    <ds:schemaRef ds:uri="http://purl.org/dc/term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9831119-1712-4E1B-AAAD-05AC882EC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bc8fd-4557-4cef-837e-87862d73acd4"/>
    <ds:schemaRef ds:uri="d8d8368d-ac61-41a4-8a9d-523c9e7b48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5273</TotalTime>
  <Words>1425</Words>
  <Application>Microsoft Office PowerPoint</Application>
  <PresentationFormat>Personnalisé</PresentationFormat>
  <Paragraphs>289</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MS Mincho</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Deblois</dc:creator>
  <cp:lastModifiedBy>MESTRES ADELAIDE CHU Nice</cp:lastModifiedBy>
  <cp:revision>83</cp:revision>
  <dcterms:created xsi:type="dcterms:W3CDTF">2023-04-07T07:36:41Z</dcterms:created>
  <dcterms:modified xsi:type="dcterms:W3CDTF">2024-04-02T09:21:57Z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0x010100C2C764AFD615B04199EAE96972B9BE08</vt:lpwstr>
  </property>
  <property fmtid="{D5CDD505-2E9C-101B-9397-08002B2CF9AE}" pid="3" name="MediaServiceImageTags">
    <vt:lpwstr/>
  </property>
</Properties>
</file>